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429" r:id="rId2"/>
    <p:sldId id="453" r:id="rId3"/>
    <p:sldId id="354" r:id="rId4"/>
    <p:sldId id="262" r:id="rId5"/>
    <p:sldId id="384" r:id="rId6"/>
    <p:sldId id="263" r:id="rId7"/>
    <p:sldId id="265" r:id="rId8"/>
    <p:sldId id="388" r:id="rId9"/>
    <p:sldId id="442" r:id="rId10"/>
    <p:sldId id="271" r:id="rId11"/>
    <p:sldId id="272" r:id="rId12"/>
    <p:sldId id="273" r:id="rId13"/>
    <p:sldId id="389" r:id="rId14"/>
    <p:sldId id="443" r:id="rId15"/>
    <p:sldId id="390" r:id="rId16"/>
    <p:sldId id="391" r:id="rId17"/>
    <p:sldId id="392" r:id="rId18"/>
    <p:sldId id="393" r:id="rId19"/>
    <p:sldId id="444" r:id="rId20"/>
    <p:sldId id="277" r:id="rId21"/>
    <p:sldId id="395" r:id="rId22"/>
    <p:sldId id="278" r:id="rId23"/>
    <p:sldId id="280" r:id="rId24"/>
    <p:sldId id="281" r:id="rId25"/>
    <p:sldId id="448" r:id="rId26"/>
    <p:sldId id="282" r:id="rId27"/>
    <p:sldId id="283" r:id="rId28"/>
    <p:sldId id="284" r:id="rId29"/>
    <p:sldId id="454" r:id="rId30"/>
    <p:sldId id="455" r:id="rId31"/>
    <p:sldId id="291" r:id="rId32"/>
    <p:sldId id="292" r:id="rId33"/>
    <p:sldId id="382" r:id="rId34"/>
    <p:sldId id="297" r:id="rId35"/>
    <p:sldId id="299" r:id="rId36"/>
    <p:sldId id="434" r:id="rId37"/>
    <p:sldId id="300" r:id="rId38"/>
    <p:sldId id="301" r:id="rId39"/>
    <p:sldId id="409" r:id="rId40"/>
    <p:sldId id="446" r:id="rId41"/>
    <p:sldId id="308" r:id="rId42"/>
    <p:sldId id="435" r:id="rId43"/>
    <p:sldId id="447" r:id="rId44"/>
    <p:sldId id="314" r:id="rId45"/>
    <p:sldId id="449" r:id="rId46"/>
    <p:sldId id="315" r:id="rId47"/>
    <p:sldId id="316" r:id="rId48"/>
    <p:sldId id="319" r:id="rId49"/>
    <p:sldId id="321" r:id="rId50"/>
    <p:sldId id="322" r:id="rId51"/>
    <p:sldId id="323" r:id="rId52"/>
    <p:sldId id="325" r:id="rId53"/>
    <p:sldId id="326" r:id="rId54"/>
    <p:sldId id="440" r:id="rId55"/>
    <p:sldId id="327" r:id="rId56"/>
    <p:sldId id="330" r:id="rId57"/>
    <p:sldId id="331" r:id="rId58"/>
    <p:sldId id="332" r:id="rId59"/>
    <p:sldId id="363" r:id="rId60"/>
    <p:sldId id="365" r:id="rId61"/>
    <p:sldId id="334" r:id="rId62"/>
    <p:sldId id="336" r:id="rId63"/>
    <p:sldId id="367" r:id="rId64"/>
    <p:sldId id="337" r:id="rId65"/>
    <p:sldId id="383" r:id="rId66"/>
    <p:sldId id="340" r:id="rId67"/>
    <p:sldId id="341" r:id="rId68"/>
    <p:sldId id="343" r:id="rId69"/>
    <p:sldId id="344" r:id="rId70"/>
    <p:sldId id="450" r:id="rId71"/>
    <p:sldId id="347" r:id="rId72"/>
    <p:sldId id="351" r:id="rId73"/>
    <p:sldId id="451" r:id="rId74"/>
    <p:sldId id="452" r:id="rId75"/>
    <p:sldId id="270"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3366"/>
    <a:srgbClr val="0070C0"/>
    <a:srgbClr val="FFFFFF"/>
    <a:srgbClr val="4472C4"/>
    <a:srgbClr val="2E4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87441" autoAdjust="0"/>
  </p:normalViewPr>
  <p:slideViewPr>
    <p:cSldViewPr snapToGrid="0">
      <p:cViewPr varScale="1">
        <p:scale>
          <a:sx n="110" d="100"/>
          <a:sy n="110" d="100"/>
        </p:scale>
        <p:origin x="360" y="102"/>
      </p:cViewPr>
      <p:guideLst>
        <p:guide orient="horz" pos="2160"/>
        <p:guide pos="3840"/>
      </p:guideLst>
    </p:cSldViewPr>
  </p:slideViewPr>
  <p:outlineViewPr>
    <p:cViewPr>
      <p:scale>
        <a:sx n="33" d="100"/>
        <a:sy n="33" d="100"/>
      </p:scale>
      <p:origin x="0" y="-27864"/>
    </p:cViewPr>
  </p:outlineViewPr>
  <p:notesTextViewPr>
    <p:cViewPr>
      <p:scale>
        <a:sx n="1" d="1"/>
        <a:sy n="1" d="1"/>
      </p:scale>
      <p:origin x="0" y="0"/>
    </p:cViewPr>
  </p:notesTextViewPr>
  <p:sorterViewPr>
    <p:cViewPr varScale="1">
      <p:scale>
        <a:sx n="100" d="100"/>
        <a:sy n="100" d="100"/>
      </p:scale>
      <p:origin x="0" y="-201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8A6B3-B28F-4EA9-A693-331C21EB272B}" type="datetimeFigureOut">
              <a:rPr lang="zh-CN" altLang="en-US" smtClean="0"/>
              <a:t>2023-04-20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43F37-2748-4905-A8B9-FDF00943D166}" type="slidenum">
              <a:rPr lang="zh-CN" altLang="en-US" smtClean="0"/>
              <a:t>‹#›</a:t>
            </a:fld>
            <a:endParaRPr lang="zh-CN" altLang="en-US"/>
          </a:p>
        </p:txBody>
      </p:sp>
    </p:spTree>
    <p:extLst>
      <p:ext uri="{BB962C8B-B14F-4D97-AF65-F5344CB8AC3E}">
        <p14:creationId xmlns:p14="http://schemas.microsoft.com/office/powerpoint/2010/main" val="23772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a:t>
            </a:fld>
            <a:endParaRPr lang="zh-CN" altLang="en-US"/>
          </a:p>
        </p:txBody>
      </p:sp>
    </p:spTree>
    <p:extLst>
      <p:ext uri="{BB962C8B-B14F-4D97-AF65-F5344CB8AC3E}">
        <p14:creationId xmlns:p14="http://schemas.microsoft.com/office/powerpoint/2010/main" val="2757808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 </a:t>
            </a:r>
            <a:r>
              <a:rPr lang="en-US" altLang="zh-CN" b="1" dirty="0"/>
              <a:t>Structure and function of the ARP2/3 complex. a </a:t>
            </a:r>
            <a:r>
              <a:rPr lang="en-US" altLang="zh-CN" dirty="0"/>
              <a:t>| Cartoon representation</a:t>
            </a:r>
          </a:p>
          <a:p>
            <a:r>
              <a:rPr lang="en-US" altLang="zh-CN" dirty="0"/>
              <a:t>of the subunit organization in the inactive actin-related protein-2/3 (ARP2/3) complex.</a:t>
            </a:r>
          </a:p>
          <a:p>
            <a:r>
              <a:rPr lang="en-US" altLang="zh-CN" dirty="0"/>
              <a:t>ARP2, ARP3 and ARP complex-1 (ARPC1) through ARPC5 are shown (labelled as 1–5).</a:t>
            </a:r>
          </a:p>
          <a:p>
            <a:r>
              <a:rPr lang="en-US" altLang="zh-CN" b="1" dirty="0"/>
              <a:t>b </a:t>
            </a:r>
            <a:r>
              <a:rPr lang="en-US" altLang="zh-CN" dirty="0"/>
              <a:t>| Ribbon diagram of the crystal structure of the bovine ARP2/3 complex (Protein Data</a:t>
            </a:r>
          </a:p>
          <a:p>
            <a:r>
              <a:rPr lang="en-US" altLang="zh-CN" dirty="0"/>
              <a:t>Bank (PDB) accession code 1A8K) with subunits labelled and displayed in different</a:t>
            </a:r>
          </a:p>
          <a:p>
            <a:r>
              <a:rPr lang="en-US" altLang="zh-CN" dirty="0" err="1"/>
              <a:t>colours</a:t>
            </a:r>
            <a:r>
              <a:rPr lang="en-US" altLang="zh-CN" dirty="0"/>
              <a:t>. Subdomain-1 and -2 of ARP2 were modelled on the corresponding subdomains</a:t>
            </a:r>
          </a:p>
          <a:p>
            <a:r>
              <a:rPr lang="en-US" altLang="zh-CN" dirty="0"/>
              <a:t>of actin (PDB accession code 1ATN)22. </a:t>
            </a:r>
            <a:r>
              <a:rPr lang="en-US" altLang="zh-CN" b="1" dirty="0"/>
              <a:t>c </a:t>
            </a:r>
            <a:r>
              <a:rPr lang="en-US" altLang="zh-CN" dirty="0"/>
              <a:t>| Ribbon diagram of the predicted active</a:t>
            </a:r>
          </a:p>
          <a:p>
            <a:r>
              <a:rPr lang="en-US" altLang="zh-CN" dirty="0"/>
              <a:t>conformation of the ARP2/3 complex. Structure was modelled after that proposed by</a:t>
            </a:r>
          </a:p>
          <a:p>
            <a:r>
              <a:rPr lang="en-US" altLang="zh-CN" dirty="0"/>
              <a:t>Robinson et al.22. Subunits are </a:t>
            </a:r>
            <a:r>
              <a:rPr lang="en-US" altLang="zh-CN" dirty="0" err="1"/>
              <a:t>coloured</a:t>
            </a:r>
            <a:r>
              <a:rPr lang="en-US" altLang="zh-CN" dirty="0"/>
              <a:t> as in part </a:t>
            </a:r>
            <a:r>
              <a:rPr lang="en-US" altLang="zh-CN" b="1" dirty="0"/>
              <a:t>b</a:t>
            </a:r>
            <a:r>
              <a:rPr lang="en-US" altLang="zh-CN" dirty="0"/>
              <a:t>. </a:t>
            </a:r>
            <a:r>
              <a:rPr lang="en-US" altLang="zh-CN" b="1" dirty="0"/>
              <a:t>d </a:t>
            </a:r>
            <a:r>
              <a:rPr lang="en-US" altLang="zh-CN" dirty="0"/>
              <a:t>| Cartoon diagram of ARP2/3</a:t>
            </a:r>
          </a:p>
          <a:p>
            <a:r>
              <a:rPr lang="en-US" altLang="zh-CN" dirty="0"/>
              <a:t>complex binding to the side of the mother filament and the pointed end of the daughter</a:t>
            </a:r>
          </a:p>
          <a:p>
            <a:r>
              <a:rPr lang="en-US" altLang="zh-CN" dirty="0"/>
              <a:t>filament in the y-branch. The two filaments are oriented at a ~70o angle. </a:t>
            </a:r>
            <a:r>
              <a:rPr lang="en-US" altLang="zh-CN" b="1" dirty="0"/>
              <a:t>e </a:t>
            </a:r>
            <a:r>
              <a:rPr lang="en-US" altLang="zh-CN" dirty="0"/>
              <a:t>| Two models</a:t>
            </a:r>
          </a:p>
          <a:p>
            <a:r>
              <a:rPr lang="en-US" altLang="zh-CN" dirty="0"/>
              <a:t>for the orientation of the ARP2/3 complex at a y-branch junction. Subunits are </a:t>
            </a:r>
            <a:r>
              <a:rPr lang="en-US" altLang="zh-CN" dirty="0" err="1"/>
              <a:t>coloured</a:t>
            </a:r>
            <a:endParaRPr lang="en-US" altLang="zh-CN" dirty="0"/>
          </a:p>
          <a:p>
            <a:r>
              <a:rPr lang="en-US" altLang="zh-CN" dirty="0"/>
              <a:t>as in part </a:t>
            </a:r>
            <a:r>
              <a:rPr lang="en-US" altLang="zh-CN" b="1" dirty="0"/>
              <a:t>b</a:t>
            </a:r>
            <a:r>
              <a:rPr lang="en-US" altLang="zh-CN" dirty="0"/>
              <a:t>. Both models propose that ARP2 (light blue) and ARP3 (yellow) associate with</a:t>
            </a:r>
          </a:p>
          <a:p>
            <a:r>
              <a:rPr lang="en-US" altLang="zh-CN" dirty="0"/>
              <a:t>the pointed end of the daughter filament, and ARPC2 (grey), ARPC4 (pink) and other</a:t>
            </a:r>
          </a:p>
          <a:p>
            <a:r>
              <a:rPr lang="en-US" altLang="zh-CN" dirty="0"/>
              <a:t>subunits mediate contacts with the mother filament. In the </a:t>
            </a:r>
            <a:r>
              <a:rPr lang="en-US" altLang="zh-CN" dirty="0" err="1"/>
              <a:t>Egile</a:t>
            </a:r>
            <a:r>
              <a:rPr lang="en-US" altLang="zh-CN" dirty="0"/>
              <a:t> et al. model26 (displayed</a:t>
            </a:r>
          </a:p>
          <a:p>
            <a:r>
              <a:rPr lang="en-US" altLang="zh-CN" dirty="0"/>
              <a:t>on the right), the complex is rotated ~100o anticlockwise relative to the axis of the</a:t>
            </a:r>
          </a:p>
          <a:p>
            <a:r>
              <a:rPr lang="en-US" altLang="zh-CN" dirty="0"/>
              <a:t>mother filament compared to the </a:t>
            </a:r>
            <a:r>
              <a:rPr lang="en-US" altLang="zh-CN" dirty="0" err="1"/>
              <a:t>Beltzner</a:t>
            </a:r>
            <a:r>
              <a:rPr lang="en-US" altLang="zh-CN" dirty="0"/>
              <a:t> and Pollard model25 (displayed on the left).</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14</a:t>
            </a:fld>
            <a:endParaRPr lang="zh-CN" altLang="en-US"/>
          </a:p>
        </p:txBody>
      </p:sp>
    </p:spTree>
    <p:extLst>
      <p:ext uri="{BB962C8B-B14F-4D97-AF65-F5344CB8AC3E}">
        <p14:creationId xmlns:p14="http://schemas.microsoft.com/office/powerpoint/2010/main" val="134561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996B1E37-5C94-48E7-B78A-4ED3087BDE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a:extLst>
              <a:ext uri="{FF2B5EF4-FFF2-40B4-BE49-F238E27FC236}">
                <a16:creationId xmlns:a16="http://schemas.microsoft.com/office/drawing/2014/main" id="{7B4FFA97-6917-444F-8F1C-E1DFA42A86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6628" name="灯片编号占位符 3">
            <a:extLst>
              <a:ext uri="{FF2B5EF4-FFF2-40B4-BE49-F238E27FC236}">
                <a16:creationId xmlns:a16="http://schemas.microsoft.com/office/drawing/2014/main" id="{0520B0FC-58B7-423F-9E57-9C5D74D8E7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0B27DDF-D28E-4DDA-B122-F79456F88F99}" type="slidenum">
              <a:rPr lang="zh-CN" altLang="en-US" smtClean="0"/>
              <a:pPr/>
              <a:t>15</a:t>
            </a:fld>
            <a:endParaRPr lang="zh-CN" altLang="en-US"/>
          </a:p>
        </p:txBody>
      </p:sp>
    </p:spTree>
    <p:extLst>
      <p:ext uri="{BB962C8B-B14F-4D97-AF65-F5344CB8AC3E}">
        <p14:creationId xmlns:p14="http://schemas.microsoft.com/office/powerpoint/2010/main" val="3116441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16</a:t>
            </a:fld>
            <a:endParaRPr lang="zh-CN" altLang="en-US"/>
          </a:p>
        </p:txBody>
      </p:sp>
    </p:spTree>
    <p:extLst>
      <p:ext uri="{BB962C8B-B14F-4D97-AF65-F5344CB8AC3E}">
        <p14:creationId xmlns:p14="http://schemas.microsoft.com/office/powerpoint/2010/main" val="2745539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4EA3DCB3-44C4-4F5D-B598-E1EF7676B4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1E33C69F-7101-4BA7-B67A-A0F33EB81F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18-16Action of gelsolin in severing actin filaments</a:t>
            </a:r>
          </a:p>
          <a:p>
            <a:r>
              <a:rPr lang="en-US" altLang="zh-CN"/>
              <a:t>At cytosolic Ca2+ levels below 10−6 M, gelsolin does not bind to actin filaments. At higher Ca2+ concentrations, binding of gelsolin to filaments causes a distortion that disrupts the noncovalent bonds between subunits. One consequence of severing is that actin networks are broken apart and new ends are created. Gelsolin remains bound to the (+) end of the fragments, preventing addition of monomers, while the uncapped (−) ends rapidly disassemble. Thus severing contributes to the turnover of actin filaments. Note that even though the filaments are shortened, they still remain cross-linked. The other major severing protein, cofilin, functions in a similar way, but it is regulated by reversible phosphorylation and dephosphorylation.</a:t>
            </a:r>
          </a:p>
          <a:p>
            <a:endParaRPr lang="zh-CN" altLang="en-US"/>
          </a:p>
        </p:txBody>
      </p:sp>
      <p:sp>
        <p:nvSpPr>
          <p:cNvPr id="30724" name="灯片编号占位符 3">
            <a:extLst>
              <a:ext uri="{FF2B5EF4-FFF2-40B4-BE49-F238E27FC236}">
                <a16:creationId xmlns:a16="http://schemas.microsoft.com/office/drawing/2014/main" id="{BBCC0A02-AEAF-4487-B074-E6929AD0E43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A2D9562-DA86-4551-B4E0-0EF42C0BBB83}" type="slidenum">
              <a:rPr lang="zh-CN" altLang="en-US" smtClean="0"/>
              <a:pPr/>
              <a:t>18</a:t>
            </a:fld>
            <a:endParaRPr lang="zh-CN" altLang="en-US"/>
          </a:p>
        </p:txBody>
      </p:sp>
    </p:spTree>
    <p:extLst>
      <p:ext uri="{BB962C8B-B14F-4D97-AF65-F5344CB8AC3E}">
        <p14:creationId xmlns:p14="http://schemas.microsoft.com/office/powerpoint/2010/main" val="362219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19</a:t>
            </a:fld>
            <a:endParaRPr lang="zh-CN" altLang="en-US"/>
          </a:p>
        </p:txBody>
      </p:sp>
    </p:spTree>
    <p:extLst>
      <p:ext uri="{BB962C8B-B14F-4D97-AF65-F5344CB8AC3E}">
        <p14:creationId xmlns:p14="http://schemas.microsoft.com/office/powerpoint/2010/main" val="3993495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AC9EFEDB-9D1D-4BD5-A903-D4E8957B6C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a:extLst>
              <a:ext uri="{FF2B5EF4-FFF2-40B4-BE49-F238E27FC236}">
                <a16:creationId xmlns:a16="http://schemas.microsoft.com/office/drawing/2014/main" id="{230505A1-FA07-410F-972F-B411AD0953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37892" name="灯片编号占位符 3">
            <a:extLst>
              <a:ext uri="{FF2B5EF4-FFF2-40B4-BE49-F238E27FC236}">
                <a16:creationId xmlns:a16="http://schemas.microsoft.com/office/drawing/2014/main" id="{C9B3F8D0-68B7-4B54-AEC2-C3AEC5CD73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051AE4C8-9725-47FB-B90B-9BD895CF7C9F}" type="slidenum">
              <a:rPr lang="zh-CN" altLang="en-US" smtClean="0">
                <a:latin typeface="Calibri" panose="020F0502020204030204" pitchFamily="34" charset="0"/>
                <a:ea typeface="宋体" panose="02010600030101010101" pitchFamily="2" charset="-122"/>
              </a:rPr>
              <a:pPr>
                <a:spcBef>
                  <a:spcPct val="0"/>
                </a:spcBef>
              </a:pPr>
              <a:t>20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07214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21</a:t>
            </a:fld>
            <a:endParaRPr lang="zh-CN" altLang="en-US"/>
          </a:p>
        </p:txBody>
      </p:sp>
    </p:spTree>
    <p:extLst>
      <p:ext uri="{BB962C8B-B14F-4D97-AF65-F5344CB8AC3E}">
        <p14:creationId xmlns:p14="http://schemas.microsoft.com/office/powerpoint/2010/main" val="3278245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22</a:t>
            </a:fld>
            <a:endParaRPr lang="zh-CN" altLang="en-US"/>
          </a:p>
        </p:txBody>
      </p:sp>
    </p:spTree>
    <p:extLst>
      <p:ext uri="{BB962C8B-B14F-4D97-AF65-F5344CB8AC3E}">
        <p14:creationId xmlns:p14="http://schemas.microsoft.com/office/powerpoint/2010/main" val="3636429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A3D3A9A6-4820-4608-A818-5E4AE3EFDC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id="{D56C0E4B-0C88-48B4-99C4-611ACD17BF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在小肠上皮细胞的游离面存在大量的微绒毛</a:t>
            </a:r>
            <a:r>
              <a:rPr lang="en-US" altLang="zh-CN" dirty="0"/>
              <a:t>(microvilli)</a:t>
            </a:r>
            <a:r>
              <a:rPr lang="zh-CN" altLang="en-US" dirty="0"/>
              <a:t>，其轴心是一束平行排列的微丝，微丝束正极指向微绒毛的顶端，其下端终止于端网结构（</a:t>
            </a:r>
            <a:r>
              <a:rPr lang="en-US" altLang="zh-CN" dirty="0"/>
              <a:t>terminal web</a:t>
            </a:r>
            <a:r>
              <a:rPr lang="zh-CN" altLang="en-US" dirty="0"/>
              <a:t>）。</a:t>
            </a:r>
          </a:p>
          <a:p>
            <a:pPr eaLnBrk="1" hangingPunct="1">
              <a:spcBef>
                <a:spcPct val="0"/>
              </a:spcBef>
            </a:pPr>
            <a:r>
              <a:rPr lang="zh-CN" altLang="en-US" dirty="0"/>
              <a:t>微丝束对微绒毛的形态起支撑作用。由于微丝束内不含肌球蛋白、原肌球蛋白和</a:t>
            </a:r>
            <a:r>
              <a:rPr lang="en-US" altLang="zh-CN" dirty="0"/>
              <a:t>α-</a:t>
            </a:r>
            <a:r>
              <a:rPr lang="zh-CN" altLang="en-US" dirty="0"/>
              <a:t>辅肌动蛋白，因而该微丝束无收缩功能。 </a:t>
            </a:r>
          </a:p>
          <a:p>
            <a:pPr eaLnBrk="1" hangingPunct="1">
              <a:spcBef>
                <a:spcPct val="0"/>
              </a:spcBef>
            </a:pPr>
            <a:endParaRPr lang="zh-CN" altLang="en-US" dirty="0"/>
          </a:p>
        </p:txBody>
      </p:sp>
      <p:sp>
        <p:nvSpPr>
          <p:cNvPr id="41988" name="灯片编号占位符 3">
            <a:extLst>
              <a:ext uri="{FF2B5EF4-FFF2-40B4-BE49-F238E27FC236}">
                <a16:creationId xmlns:a16="http://schemas.microsoft.com/office/drawing/2014/main" id="{E27D06D2-7754-4648-82F4-23A90853FBF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4B175520-4A0F-49B1-BF8D-59D6EE724A50}" type="slidenum">
              <a:rPr lang="zh-CN" altLang="en-US" smtClean="0">
                <a:latin typeface="Calibri" panose="020F0502020204030204" pitchFamily="34" charset="0"/>
                <a:ea typeface="宋体" panose="02010600030101010101" pitchFamily="2" charset="-122"/>
              </a:rPr>
              <a:pPr>
                <a:spcBef>
                  <a:spcPct val="0"/>
                </a:spcBef>
              </a:pPr>
              <a:t>23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00580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71B26F6B-15B2-42A9-B16B-F564E2C2672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id="{A86832B7-DBDC-4921-8C73-73AD80DB52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有丝分裂末期在两个即将分裂的子细胞之间的质膜内侧形成的一个起收缩作用的环形结构；</a:t>
            </a:r>
          </a:p>
          <a:p>
            <a:pPr eaLnBrk="1" hangingPunct="1">
              <a:spcBef>
                <a:spcPct val="0"/>
              </a:spcBef>
            </a:pPr>
            <a:r>
              <a:rPr lang="zh-CN" altLang="en-US" dirty="0"/>
              <a:t>是由大量平行排列，但极性相反的微丝组成</a:t>
            </a:r>
            <a:r>
              <a:rPr lang="en-US" altLang="zh-CN" dirty="0"/>
              <a:t>, </a:t>
            </a:r>
            <a:r>
              <a:rPr lang="zh-CN" altLang="en-US" dirty="0"/>
              <a:t>动力来源于收缩环上肌球蛋白所介导的极性相反的微丝之间的滑动。</a:t>
            </a:r>
          </a:p>
          <a:p>
            <a:pPr eaLnBrk="1" hangingPunct="1">
              <a:spcBef>
                <a:spcPct val="0"/>
              </a:spcBef>
            </a:pPr>
            <a:r>
              <a:rPr lang="zh-CN" altLang="en-US" dirty="0"/>
              <a:t>收缩环是非肌细胞中具有收缩功能的微丝束的典型代表，微丝能在很短的时间内迅速组装与去组装以完成胞质分裂功能。</a:t>
            </a:r>
          </a:p>
          <a:p>
            <a:pPr eaLnBrk="1" hangingPunct="1">
              <a:spcBef>
                <a:spcPct val="0"/>
              </a:spcBef>
            </a:pPr>
            <a:endParaRPr lang="zh-CN" altLang="en-US" dirty="0"/>
          </a:p>
        </p:txBody>
      </p:sp>
      <p:sp>
        <p:nvSpPr>
          <p:cNvPr id="44036" name="灯片编号占位符 3">
            <a:extLst>
              <a:ext uri="{FF2B5EF4-FFF2-40B4-BE49-F238E27FC236}">
                <a16:creationId xmlns:a16="http://schemas.microsoft.com/office/drawing/2014/main" id="{392BCC8C-372E-4223-AF3C-41F4AB149E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E93B28C9-C511-4436-A60B-7CAE5F62071F}" type="slidenum">
              <a:rPr lang="zh-CN" altLang="en-US" smtClean="0">
                <a:latin typeface="Calibri" panose="020F0502020204030204" pitchFamily="34" charset="0"/>
                <a:ea typeface="宋体" panose="02010600030101010101" pitchFamily="2" charset="-122"/>
              </a:rPr>
              <a:pPr>
                <a:spcBef>
                  <a:spcPct val="0"/>
                </a:spcBef>
              </a:pPr>
              <a:t>24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78785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801E89-30CB-4747-A8F4-3B3D441BB666}" type="slidenum">
              <a:rPr lang="zh-CN" altLang="en-US" smtClean="0"/>
              <a:pPr>
                <a:spcBef>
                  <a:spcPct val="0"/>
                </a:spcBef>
              </a:pPr>
              <a:t>4</a:t>
            </a:fld>
            <a:endParaRPr lang="zh-CN" altLang="en-US"/>
          </a:p>
        </p:txBody>
      </p:sp>
    </p:spTree>
    <p:extLst>
      <p:ext uri="{BB962C8B-B14F-4D97-AF65-F5344CB8AC3E}">
        <p14:creationId xmlns:p14="http://schemas.microsoft.com/office/powerpoint/2010/main" val="102864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716C1755-CD43-4B1B-A095-2EF23B23A3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a:extLst>
              <a:ext uri="{FF2B5EF4-FFF2-40B4-BE49-F238E27FC236}">
                <a16:creationId xmlns:a16="http://schemas.microsoft.com/office/drawing/2014/main" id="{FEC69E89-1F73-4C48-BB5A-BE3133BCAE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4276" name="灯片编号占位符 3">
            <a:extLst>
              <a:ext uri="{FF2B5EF4-FFF2-40B4-BE49-F238E27FC236}">
                <a16:creationId xmlns:a16="http://schemas.microsoft.com/office/drawing/2014/main" id="{161F76C6-3038-4A8C-95BF-D344B0BC50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68AABB37-449A-4088-AF60-348563DF5B69}" type="slidenum">
              <a:rPr lang="zh-CN" altLang="en-US" smtClean="0">
                <a:latin typeface="Calibri" panose="020F0502020204030204" pitchFamily="34" charset="0"/>
                <a:ea typeface="宋体" panose="02010600030101010101" pitchFamily="2" charset="-122"/>
              </a:rPr>
              <a:pPr>
                <a:spcBef>
                  <a:spcPct val="0"/>
                </a:spcBef>
              </a:pPr>
              <a:t>25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40784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http://bio1520.biology.gatech.edu/chemical-and-electrical-signals/effectors-and-movement/</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26</a:t>
            </a:fld>
            <a:endParaRPr lang="zh-CN" altLang="en-US"/>
          </a:p>
        </p:txBody>
      </p:sp>
    </p:spTree>
    <p:extLst>
      <p:ext uri="{BB962C8B-B14F-4D97-AF65-F5344CB8AC3E}">
        <p14:creationId xmlns:p14="http://schemas.microsoft.com/office/powerpoint/2010/main" val="3944540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12A6754C-DC44-4FB6-B1DF-F458E74085C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B97F6E38-AF9D-4F49-A101-533A4B0447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7108" name="灯片编号占位符 3">
            <a:extLst>
              <a:ext uri="{FF2B5EF4-FFF2-40B4-BE49-F238E27FC236}">
                <a16:creationId xmlns:a16="http://schemas.microsoft.com/office/drawing/2014/main" id="{63B60310-B6D9-4249-BA07-C95C540809D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8C329A8D-6AA2-4B03-8273-C5CE9E3A919E}" type="slidenum">
              <a:rPr lang="zh-CN" altLang="en-US" smtClean="0">
                <a:latin typeface="Calibri" panose="020F0502020204030204" pitchFamily="34" charset="0"/>
                <a:ea typeface="宋体" panose="02010600030101010101" pitchFamily="2" charset="-122"/>
              </a:rPr>
              <a:pPr>
                <a:spcBef>
                  <a:spcPct val="0"/>
                </a:spcBef>
              </a:pPr>
              <a:t>27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634263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28</a:t>
            </a:fld>
            <a:endParaRPr lang="zh-CN" altLang="en-US"/>
          </a:p>
        </p:txBody>
      </p:sp>
    </p:spTree>
    <p:extLst>
      <p:ext uri="{BB962C8B-B14F-4D97-AF65-F5344CB8AC3E}">
        <p14:creationId xmlns:p14="http://schemas.microsoft.com/office/powerpoint/2010/main" val="424615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496106E1-DB79-4B7C-86E3-D2D59A77B5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0358D7FA-CC9E-4133-AC50-880B8272F8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58372" name="灯片编号占位符 3">
            <a:extLst>
              <a:ext uri="{FF2B5EF4-FFF2-40B4-BE49-F238E27FC236}">
                <a16:creationId xmlns:a16="http://schemas.microsoft.com/office/drawing/2014/main" id="{333EBDD4-DB90-4015-87A8-311A4F4419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2F2C07F9-71EC-449E-96C2-5CCFBA07FE94}" type="slidenum">
              <a:rPr lang="zh-CN" altLang="en-US" smtClean="0">
                <a:latin typeface="Calibri" panose="020F0502020204030204" pitchFamily="34" charset="0"/>
                <a:ea typeface="宋体" panose="02010600030101010101" pitchFamily="2" charset="-122"/>
              </a:rPr>
              <a:pPr>
                <a:spcBef>
                  <a:spcPct val="0"/>
                </a:spcBef>
              </a:pPr>
              <a:t>29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0005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a:extLst>
              <a:ext uri="{FF2B5EF4-FFF2-40B4-BE49-F238E27FC236}">
                <a16:creationId xmlns:a16="http://schemas.microsoft.com/office/drawing/2014/main" id="{5D0386E6-BA36-4D2F-BD82-C8FF69DD10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a:extLst>
              <a:ext uri="{FF2B5EF4-FFF2-40B4-BE49-F238E27FC236}">
                <a16:creationId xmlns:a16="http://schemas.microsoft.com/office/drawing/2014/main" id="{BA34F197-2E5C-4692-ABC8-80DF1FE1C2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http://faculty.sdmiramar.edu/kpetti/WebImages/sliding_filament_theory.jpg</a:t>
            </a:r>
          </a:p>
          <a:p>
            <a:endParaRPr lang="en-US" altLang="zh-CN"/>
          </a:p>
          <a:p>
            <a:r>
              <a:rPr lang="zh-CN" altLang="en-US"/>
              <a:t>神经毒气</a:t>
            </a:r>
            <a:r>
              <a:rPr lang="en-US" altLang="zh-CN"/>
              <a:t>——</a:t>
            </a:r>
            <a:r>
              <a:rPr lang="zh-CN" altLang="en-US"/>
              <a:t>沙林</a:t>
            </a:r>
            <a:r>
              <a:rPr lang="en-US" altLang="zh-CN"/>
              <a:t>sarin</a:t>
            </a:r>
          </a:p>
          <a:p>
            <a:r>
              <a:rPr lang="zh-CN" altLang="en-US"/>
              <a:t>乙酰胆碱酯被外来的化合物抑制了（例如沙林、</a:t>
            </a:r>
            <a:r>
              <a:rPr lang="en-US" altLang="zh-CN"/>
              <a:t>DFP</a:t>
            </a:r>
            <a:r>
              <a:rPr lang="zh-CN" altLang="en-US"/>
              <a:t>等有机膦会与乙酰胆碱结合），则乙酰胆碱水解反应就被迫停止了，但此时受体却继续不断地接受乙酰胆碱的刺激而无法水解释回胆碱，如此一来会很快地造成生理上的不平衡，使乙酰胆碱在突触活神经肌肉接头堆积而过度兴奋麻痹，导致死亡。</a:t>
            </a:r>
          </a:p>
        </p:txBody>
      </p:sp>
      <p:sp>
        <p:nvSpPr>
          <p:cNvPr id="61444" name="灯片编号占位符 3">
            <a:extLst>
              <a:ext uri="{FF2B5EF4-FFF2-40B4-BE49-F238E27FC236}">
                <a16:creationId xmlns:a16="http://schemas.microsoft.com/office/drawing/2014/main" id="{C68BD162-654A-41F2-BC95-78966C301D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7280E35A-6ABA-49E9-AC09-F113503E987C}" type="slidenum">
              <a:rPr lang="zh-CN" altLang="en-US" smtClean="0">
                <a:latin typeface="Calibri" panose="020F0502020204030204" pitchFamily="34" charset="0"/>
                <a:ea typeface="宋体" panose="02010600030101010101" pitchFamily="2" charset="-122"/>
              </a:rPr>
              <a:pPr>
                <a:spcBef>
                  <a:spcPct val="0"/>
                </a:spcBef>
              </a:pPr>
              <a:t>31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190903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C7D6B27F-D89E-4F23-AE02-1CC1604094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a:extLst>
              <a:ext uri="{FF2B5EF4-FFF2-40B4-BE49-F238E27FC236}">
                <a16:creationId xmlns:a16="http://schemas.microsoft.com/office/drawing/2014/main" id="{D1ED1272-BACD-402E-88EF-8002C2AE699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多数人认为，人死后之所要发生尸僵现象，是由于死后机体组织缺氧，体内有氧代谢停止，肌肉中三磷酸腺苷的合成减缓乃至终止，而分解仍按常速继续，使其含量不断减少。因为肌肉只有在足量的腺苷三磷酸存在时，才能保持弹性柔软状态，如其含量减少乃至消失，则使肌肉收缩并变得僵硬</a:t>
            </a:r>
            <a:r>
              <a:rPr lang="en-US" altLang="zh-CN"/>
              <a:t>.</a:t>
            </a:r>
            <a:r>
              <a:rPr lang="zh-CN" altLang="en-US"/>
              <a:t>到尸体腐败开始的时候，肌动凝蛋白分解才使得僵硬的尸体得以缓解</a:t>
            </a:r>
          </a:p>
        </p:txBody>
      </p:sp>
      <p:sp>
        <p:nvSpPr>
          <p:cNvPr id="63492" name="灯片编号占位符 3">
            <a:extLst>
              <a:ext uri="{FF2B5EF4-FFF2-40B4-BE49-F238E27FC236}">
                <a16:creationId xmlns:a16="http://schemas.microsoft.com/office/drawing/2014/main" id="{ECBB3B0C-C6A9-4410-926E-9C5B107D12E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D26ED8B2-D609-4823-AF14-07253429524A}" type="slidenum">
              <a:rPr lang="zh-CN" altLang="en-US" smtClean="0">
                <a:latin typeface="Calibri" panose="020F0502020204030204" pitchFamily="34" charset="0"/>
                <a:ea typeface="宋体" panose="02010600030101010101" pitchFamily="2" charset="-122"/>
              </a:rPr>
              <a:pPr>
                <a:spcBef>
                  <a:spcPct val="0"/>
                </a:spcBef>
              </a:pPr>
              <a:t>32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97510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676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id="{83E3DD87-BA06-4138-90F3-A52FD77472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a:extLst>
              <a:ext uri="{FF2B5EF4-FFF2-40B4-BE49-F238E27FC236}">
                <a16:creationId xmlns:a16="http://schemas.microsoft.com/office/drawing/2014/main" id="{F718FCB9-9AE1-4624-A0C6-1319C212A5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微管由微管蛋白亚基组装而成。每个微管蛋白都是由</a:t>
            </a:r>
            <a:r>
              <a:rPr lang="en-US" altLang="zh-CN" dirty="0"/>
              <a:t>2 </a:t>
            </a:r>
            <a:r>
              <a:rPr lang="zh-CN" altLang="en-US" dirty="0"/>
              <a:t>个非常相似的球蛋白亚基（</a:t>
            </a:r>
            <a:r>
              <a:rPr lang="en-US" altLang="zh-CN" dirty="0"/>
              <a:t>α-</a:t>
            </a:r>
            <a:r>
              <a:rPr lang="zh-CN" altLang="en-US" dirty="0"/>
              <a:t>微管蛋白和</a:t>
            </a:r>
            <a:r>
              <a:rPr lang="en-US" altLang="zh-CN" dirty="0"/>
              <a:t>β-</a:t>
            </a:r>
            <a:r>
              <a:rPr lang="zh-CN" altLang="en-US" dirty="0"/>
              <a:t>微管蛋白）结合而成的异二聚体，这种</a:t>
            </a:r>
            <a:r>
              <a:rPr lang="en-US" altLang="zh-CN" dirty="0"/>
              <a:t>αβ-</a:t>
            </a:r>
            <a:r>
              <a:rPr lang="zh-CN" altLang="en-US" dirty="0"/>
              <a:t>微管蛋白二聚体是细胞质内游离态微管蛋白的主要存在形式，也是微管组装的基本结构单位</a:t>
            </a:r>
          </a:p>
        </p:txBody>
      </p:sp>
      <p:sp>
        <p:nvSpPr>
          <p:cNvPr id="71684" name="灯片编号占位符 3">
            <a:extLst>
              <a:ext uri="{FF2B5EF4-FFF2-40B4-BE49-F238E27FC236}">
                <a16:creationId xmlns:a16="http://schemas.microsoft.com/office/drawing/2014/main" id="{758002A7-D3FC-4FFD-B3E4-BB4DBFDDEB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17BDC33C-CFF7-4766-965F-99B22D8744E8}" type="slidenum">
              <a:rPr lang="zh-CN" altLang="en-US" smtClean="0">
                <a:latin typeface="Calibri" panose="020F0502020204030204" pitchFamily="34" charset="0"/>
                <a:ea typeface="宋体" panose="02010600030101010101" pitchFamily="2" charset="-122"/>
              </a:rPr>
              <a:pPr>
                <a:spcBef>
                  <a:spcPct val="0"/>
                </a:spcBef>
              </a:pPr>
              <a:t>34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9435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35</a:t>
            </a:fld>
            <a:endParaRPr lang="zh-CN" altLang="en-US"/>
          </a:p>
        </p:txBody>
      </p:sp>
    </p:spTree>
    <p:extLst>
      <p:ext uri="{BB962C8B-B14F-4D97-AF65-F5344CB8AC3E}">
        <p14:creationId xmlns:p14="http://schemas.microsoft.com/office/powerpoint/2010/main" val="309567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970E4FF4-F08A-4F48-A9B5-4288349F5C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4C913BC2-6D31-4EBF-A007-DFBBCB7A43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12.01: Actin filaments form diverse cellular structures</a:t>
            </a:r>
          </a:p>
          <a:p>
            <a:endParaRPr lang="en-US" altLang="zh-CN"/>
          </a:p>
          <a:p>
            <a:r>
              <a:rPr lang="zh-CN" altLang="en-US"/>
              <a:t>微丝骨架通过两种方式产生力和驱使细胞运动：单体聚合；通过</a:t>
            </a:r>
            <a:r>
              <a:rPr lang="en-US" altLang="zh-CN"/>
              <a:t>actin</a:t>
            </a:r>
            <a:r>
              <a:rPr lang="zh-CN" altLang="en-US"/>
              <a:t>与其马达蛋白</a:t>
            </a:r>
            <a:r>
              <a:rPr lang="en-US" altLang="zh-CN"/>
              <a:t>myosin</a:t>
            </a:r>
            <a:r>
              <a:rPr lang="zh-CN" altLang="en-US"/>
              <a:t>相互作用</a:t>
            </a:r>
            <a:endParaRPr lang="en-US" altLang="zh-CN"/>
          </a:p>
          <a:p>
            <a:endParaRPr lang="zh-CN" altLang="en-US"/>
          </a:p>
        </p:txBody>
      </p:sp>
      <p:sp>
        <p:nvSpPr>
          <p:cNvPr id="12292" name="灯片编号占位符 3">
            <a:extLst>
              <a:ext uri="{FF2B5EF4-FFF2-40B4-BE49-F238E27FC236}">
                <a16:creationId xmlns:a16="http://schemas.microsoft.com/office/drawing/2014/main" id="{87F8350D-05C9-4F1B-85FD-8F7C2CCC89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50F04DF8-E39E-4479-82D4-6BBD195D3C0B}" type="slidenum">
              <a:rPr lang="zh-CN" altLang="en-US" smtClean="0">
                <a:latin typeface="Calibri" panose="020F0502020204030204" pitchFamily="34" charset="0"/>
                <a:ea typeface="宋体" panose="02010600030101010101" pitchFamily="2" charset="-122"/>
              </a:rPr>
              <a:pPr>
                <a:spcBef>
                  <a:spcPct val="0"/>
                </a:spcBef>
              </a:pPr>
              <a:t>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530312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ea typeface="MS PGothic" panose="020B0600070205080204" pitchFamily="34" charset="-128"/>
              </a:rPr>
              <a:t>Photo courtesy of Lynne </a:t>
            </a:r>
            <a:r>
              <a:rPr lang="en-US" altLang="zh-CN" sz="1200" dirty="0" err="1">
                <a:ea typeface="MS PGothic" panose="020B0600070205080204" pitchFamily="34" charset="-128"/>
              </a:rPr>
              <a:t>Cassimeris</a:t>
            </a:r>
            <a:r>
              <a:rPr lang="en-US" altLang="zh-CN" sz="1200" dirty="0">
                <a:ea typeface="MS PGothic" panose="020B0600070205080204" pitchFamily="34" charset="-128"/>
              </a:rPr>
              <a:t>, Lehigh University</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36</a:t>
            </a:fld>
            <a:endParaRPr lang="zh-CN" altLang="en-US"/>
          </a:p>
        </p:txBody>
      </p:sp>
    </p:spTree>
    <p:extLst>
      <p:ext uri="{BB962C8B-B14F-4D97-AF65-F5344CB8AC3E}">
        <p14:creationId xmlns:p14="http://schemas.microsoft.com/office/powerpoint/2010/main" val="2971468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37</a:t>
            </a:fld>
            <a:endParaRPr lang="zh-CN" altLang="en-US"/>
          </a:p>
        </p:txBody>
      </p:sp>
    </p:spTree>
    <p:extLst>
      <p:ext uri="{BB962C8B-B14F-4D97-AF65-F5344CB8AC3E}">
        <p14:creationId xmlns:p14="http://schemas.microsoft.com/office/powerpoint/2010/main" val="3484294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a:extLst>
              <a:ext uri="{FF2B5EF4-FFF2-40B4-BE49-F238E27FC236}">
                <a16:creationId xmlns:a16="http://schemas.microsoft.com/office/drawing/2014/main" id="{5558C366-0DEF-4CA1-8B6C-A71BC80656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a:extLst>
              <a:ext uri="{FF2B5EF4-FFF2-40B4-BE49-F238E27FC236}">
                <a16:creationId xmlns:a16="http://schemas.microsoft.com/office/drawing/2014/main" id="{A7D08199-79E9-4FE7-9323-FF76155187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7828" name="灯片编号占位符 3">
            <a:extLst>
              <a:ext uri="{FF2B5EF4-FFF2-40B4-BE49-F238E27FC236}">
                <a16:creationId xmlns:a16="http://schemas.microsoft.com/office/drawing/2014/main" id="{B8460A95-D10A-4F72-BC90-CA72544299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8CFC70E0-0400-4069-95CD-6C6F6D87B0CE}" type="slidenum">
              <a:rPr lang="zh-CN" altLang="en-US" smtClean="0">
                <a:latin typeface="Calibri" panose="020F0502020204030204" pitchFamily="34" charset="0"/>
                <a:ea typeface="宋体" panose="02010600030101010101" pitchFamily="2" charset="-122"/>
              </a:rPr>
              <a:pPr>
                <a:spcBef>
                  <a:spcPct val="0"/>
                </a:spcBef>
              </a:pPr>
              <a:t>38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69274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D4BD0EED-AF82-48BD-8153-BD22C83FB9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a:extLst>
              <a:ext uri="{FF2B5EF4-FFF2-40B4-BE49-F238E27FC236}">
                <a16:creationId xmlns:a16="http://schemas.microsoft.com/office/drawing/2014/main" id="{95CA3D30-9033-4244-B5B4-13BE9D7C53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微管在体外的组装过程可以分为成核</a:t>
            </a:r>
            <a:r>
              <a:rPr lang="en-US" altLang="zh-CN" dirty="0"/>
              <a:t>(nucleation) </a:t>
            </a:r>
            <a:r>
              <a:rPr lang="zh-CN" altLang="en-US" dirty="0"/>
              <a:t>和延伸</a:t>
            </a:r>
            <a:r>
              <a:rPr lang="en-US" altLang="zh-CN" dirty="0"/>
              <a:t>(elongation) </a:t>
            </a:r>
            <a:r>
              <a:rPr lang="zh-CN" altLang="en-US" dirty="0"/>
              <a:t>两个阶段。通过在两端以及侧面增加二聚体而扩展成片状，当片状聚合物加宽到大致</a:t>
            </a:r>
            <a:r>
              <a:rPr lang="en-US" altLang="zh-CN" dirty="0"/>
              <a:t>13 </a:t>
            </a:r>
            <a:r>
              <a:rPr lang="zh-CN" altLang="en-US" dirty="0"/>
              <a:t>根原纤丝时，即合拢成为一段微管。新的微管蛋白二聚体不断地组装到这段微管的两端，使之延长。</a:t>
            </a:r>
          </a:p>
          <a:p>
            <a:pPr eaLnBrk="1" hangingPunct="1">
              <a:spcBef>
                <a:spcPct val="0"/>
              </a:spcBef>
            </a:pPr>
            <a:r>
              <a:rPr lang="zh-CN" altLang="en-US" dirty="0"/>
              <a:t>通常持有</a:t>
            </a:r>
            <a:r>
              <a:rPr lang="en-US" altLang="zh-CN" dirty="0"/>
              <a:t>α-</a:t>
            </a:r>
            <a:r>
              <a:rPr lang="zh-CN" altLang="en-US" dirty="0"/>
              <a:t>微管蛋白的一端（负极）组装较慢，而持有</a:t>
            </a:r>
            <a:r>
              <a:rPr lang="en-US" altLang="zh-CN" dirty="0"/>
              <a:t>β-</a:t>
            </a:r>
            <a:r>
              <a:rPr lang="zh-CN" altLang="en-US" dirty="0"/>
              <a:t>微管蛋白的一端（正极）组装较快。 </a:t>
            </a:r>
          </a:p>
          <a:p>
            <a:pPr eaLnBrk="1" hangingPunct="1">
              <a:spcBef>
                <a:spcPct val="0"/>
              </a:spcBef>
            </a:pPr>
            <a:r>
              <a:rPr lang="zh-CN" altLang="en-US" dirty="0"/>
              <a:t>微管的组装底物（携带</a:t>
            </a:r>
            <a:r>
              <a:rPr lang="en-US" altLang="zh-CN" dirty="0"/>
              <a:t>GTP </a:t>
            </a:r>
            <a:r>
              <a:rPr lang="zh-CN" altLang="en-US" dirty="0"/>
              <a:t>的</a:t>
            </a:r>
            <a:r>
              <a:rPr lang="en-US" altLang="zh-CN" dirty="0"/>
              <a:t>α/β-</a:t>
            </a:r>
            <a:r>
              <a:rPr lang="zh-CN" altLang="en-US" dirty="0"/>
              <a:t>微管蛋白二聚体）的浓度 有关</a:t>
            </a:r>
            <a:endParaRPr lang="en-US" altLang="zh-CN" dirty="0"/>
          </a:p>
          <a:p>
            <a:pPr eaLnBrk="1" hangingPunct="1">
              <a:spcBef>
                <a:spcPct val="0"/>
              </a:spcBef>
            </a:pPr>
            <a:endParaRPr lang="en-US" altLang="zh-CN" dirty="0"/>
          </a:p>
          <a:p>
            <a:pPr eaLnBrk="1" hangingPunct="1">
              <a:spcBef>
                <a:spcPct val="0"/>
              </a:spcBef>
            </a:pPr>
            <a:r>
              <a:rPr lang="en-US" altLang="zh-CN" dirty="0"/>
              <a:t>Figure 13-4 The Kinetics of Microtubule Assembly In Vitro. The kinetics of MT assembly</a:t>
            </a:r>
          </a:p>
          <a:p>
            <a:pPr eaLnBrk="1" hangingPunct="1">
              <a:spcBef>
                <a:spcPct val="0"/>
              </a:spcBef>
            </a:pPr>
            <a:r>
              <a:rPr lang="en-US" altLang="zh-CN" dirty="0"/>
              <a:t>can be monitored by observing the amount</a:t>
            </a:r>
          </a:p>
          <a:p>
            <a:pPr eaLnBrk="1" hangingPunct="1">
              <a:spcBef>
                <a:spcPct val="0"/>
              </a:spcBef>
            </a:pPr>
            <a:r>
              <a:rPr lang="en-US" altLang="zh-CN" dirty="0"/>
              <a:t>of light scattered by a solution containing</a:t>
            </a:r>
          </a:p>
          <a:p>
            <a:pPr eaLnBrk="1" hangingPunct="1">
              <a:spcBef>
                <a:spcPct val="0"/>
              </a:spcBef>
            </a:pPr>
            <a:r>
              <a:rPr lang="en-US" altLang="zh-CN" dirty="0"/>
              <a:t>GTP-tubulin after it is warmed from 0°C to 37°C.</a:t>
            </a:r>
          </a:p>
          <a:p>
            <a:pPr eaLnBrk="1" hangingPunct="1">
              <a:spcBef>
                <a:spcPct val="0"/>
              </a:spcBef>
            </a:pPr>
            <a:r>
              <a:rPr lang="en-US" altLang="zh-CN" dirty="0"/>
              <a:t>(Microtubule assembly is inhibited by cold and</a:t>
            </a:r>
          </a:p>
          <a:p>
            <a:pPr eaLnBrk="1" hangingPunct="1">
              <a:spcBef>
                <a:spcPct val="0"/>
              </a:spcBef>
            </a:pPr>
            <a:r>
              <a:rPr lang="en-US" altLang="zh-CN" dirty="0"/>
              <a:t>activated by warming.) Light-scattering measurements</a:t>
            </a:r>
          </a:p>
          <a:p>
            <a:pPr eaLnBrk="1" hangingPunct="1">
              <a:spcBef>
                <a:spcPct val="0"/>
              </a:spcBef>
            </a:pPr>
            <a:r>
              <a:rPr lang="en-US" altLang="zh-CN" dirty="0"/>
              <a:t>reflect changes in the MT population</a:t>
            </a:r>
          </a:p>
          <a:p>
            <a:pPr eaLnBrk="1" hangingPunct="1">
              <a:spcBef>
                <a:spcPct val="0"/>
              </a:spcBef>
            </a:pPr>
            <a:r>
              <a:rPr lang="en-US" altLang="zh-CN" dirty="0"/>
              <a:t>as a whole, not the assembly of individual microtubules.</a:t>
            </a:r>
          </a:p>
          <a:p>
            <a:pPr eaLnBrk="1" hangingPunct="1">
              <a:spcBef>
                <a:spcPct val="0"/>
              </a:spcBef>
            </a:pPr>
            <a:r>
              <a:rPr lang="en-US" altLang="zh-CN" dirty="0"/>
              <a:t>MT assembly exhibits three phases:</a:t>
            </a:r>
          </a:p>
          <a:p>
            <a:pPr eaLnBrk="1" hangingPunct="1">
              <a:spcBef>
                <a:spcPct val="0"/>
              </a:spcBef>
            </a:pPr>
            <a:r>
              <a:rPr lang="en-US" altLang="zh-CN" dirty="0"/>
              <a:t>lag, elongation, and plateau. The lag phase is</a:t>
            </a:r>
          </a:p>
          <a:p>
            <a:pPr eaLnBrk="1" hangingPunct="1">
              <a:spcBef>
                <a:spcPct val="0"/>
              </a:spcBef>
            </a:pPr>
            <a:r>
              <a:rPr lang="en-US" altLang="zh-CN" dirty="0"/>
              <a:t>the period of nucleation. During the elongation</a:t>
            </a:r>
          </a:p>
          <a:p>
            <a:pPr eaLnBrk="1" hangingPunct="1">
              <a:spcBef>
                <a:spcPct val="0"/>
              </a:spcBef>
            </a:pPr>
            <a:r>
              <a:rPr lang="en-US" altLang="zh-CN" dirty="0"/>
              <a:t>phase, MTs grow rapidly, causing the concentration</a:t>
            </a:r>
          </a:p>
          <a:p>
            <a:pPr eaLnBrk="1" hangingPunct="1">
              <a:spcBef>
                <a:spcPct val="0"/>
              </a:spcBef>
            </a:pPr>
            <a:r>
              <a:rPr lang="en-US" altLang="zh-CN" dirty="0"/>
              <a:t>of tubulin subunits in the solution to</a:t>
            </a:r>
          </a:p>
          <a:p>
            <a:pPr eaLnBrk="1" hangingPunct="1">
              <a:spcBef>
                <a:spcPct val="0"/>
              </a:spcBef>
            </a:pPr>
            <a:r>
              <a:rPr lang="en-US" altLang="zh-CN" dirty="0"/>
              <a:t>decline. When this concentration is low enough</a:t>
            </a:r>
          </a:p>
          <a:p>
            <a:pPr eaLnBrk="1" hangingPunct="1">
              <a:spcBef>
                <a:spcPct val="0"/>
              </a:spcBef>
            </a:pPr>
            <a:r>
              <a:rPr lang="en-US" altLang="zh-CN" dirty="0"/>
              <a:t>to limit further assembly, the plateau phase is</a:t>
            </a:r>
          </a:p>
          <a:p>
            <a:pPr eaLnBrk="1" hangingPunct="1">
              <a:spcBef>
                <a:spcPct val="0"/>
              </a:spcBef>
            </a:pPr>
            <a:r>
              <a:rPr lang="en-US" altLang="zh-CN" dirty="0"/>
              <a:t>reached, during which subunits are added and</a:t>
            </a:r>
          </a:p>
          <a:p>
            <a:pPr eaLnBrk="1" hangingPunct="1">
              <a:spcBef>
                <a:spcPct val="0"/>
              </a:spcBef>
            </a:pPr>
            <a:r>
              <a:rPr lang="en-US" altLang="zh-CN" dirty="0"/>
              <a:t>removed from MTs at equal rates.</a:t>
            </a:r>
          </a:p>
          <a:p>
            <a:pPr eaLnBrk="1" hangingPunct="1">
              <a:spcBef>
                <a:spcPct val="0"/>
              </a:spcBef>
            </a:pPr>
            <a:endParaRPr lang="zh-CN" altLang="en-US" dirty="0"/>
          </a:p>
        </p:txBody>
      </p:sp>
      <p:sp>
        <p:nvSpPr>
          <p:cNvPr id="81924" name="灯片编号占位符 3">
            <a:extLst>
              <a:ext uri="{FF2B5EF4-FFF2-40B4-BE49-F238E27FC236}">
                <a16:creationId xmlns:a16="http://schemas.microsoft.com/office/drawing/2014/main" id="{79FCEFC0-2773-454A-872E-3FF0EB183B9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805A02-CC86-4336-9D78-3DD174A5EA47}" type="slidenum">
              <a:rPr lang="zh-CN" altLang="en-US" smtClean="0"/>
              <a:pPr/>
              <a:t>39</a:t>
            </a:fld>
            <a:endParaRPr lang="zh-CN" altLang="en-US"/>
          </a:p>
        </p:txBody>
      </p:sp>
    </p:spTree>
    <p:extLst>
      <p:ext uri="{BB962C8B-B14F-4D97-AF65-F5344CB8AC3E}">
        <p14:creationId xmlns:p14="http://schemas.microsoft.com/office/powerpoint/2010/main" val="3588849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40</a:t>
            </a:fld>
            <a:endParaRPr lang="zh-CN" altLang="en-US"/>
          </a:p>
        </p:txBody>
      </p:sp>
    </p:spTree>
    <p:extLst>
      <p:ext uri="{BB962C8B-B14F-4D97-AF65-F5344CB8AC3E}">
        <p14:creationId xmlns:p14="http://schemas.microsoft.com/office/powerpoint/2010/main" val="3489822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41</a:t>
            </a:fld>
            <a:endParaRPr lang="zh-CN" altLang="en-US"/>
          </a:p>
        </p:txBody>
      </p:sp>
    </p:spTree>
    <p:extLst>
      <p:ext uri="{BB962C8B-B14F-4D97-AF65-F5344CB8AC3E}">
        <p14:creationId xmlns:p14="http://schemas.microsoft.com/office/powerpoint/2010/main" val="435034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8-21 </a:t>
            </a:r>
            <a:r>
              <a:rPr lang="zh-CN" altLang="en-US" sz="1400" b="1" dirty="0">
                <a:solidFill>
                  <a:srgbClr val="0033CC"/>
                </a:solidFill>
                <a:latin typeface="Arial" panose="020B0604020202020204" pitchFamily="34" charset="0"/>
                <a:ea typeface="微软雅黑" panose="020B0503020204020204" pitchFamily="34" charset="-122"/>
              </a:rPr>
              <a:t>中心体的微管成核作用</a:t>
            </a:r>
          </a:p>
          <a:p>
            <a:pPr algn="l">
              <a:lnSpc>
                <a:spcPts val="2400"/>
              </a:lnSpc>
            </a:pPr>
            <a:r>
              <a:rPr lang="en-US" altLang="zh-CN" sz="1200" dirty="0">
                <a:latin typeface="Arial" panose="020B0604020202020204" pitchFamily="34" charset="0"/>
                <a:ea typeface="微软雅黑" panose="020B0503020204020204" pitchFamily="34" charset="-122"/>
              </a:rPr>
              <a:t>A. </a:t>
            </a:r>
            <a:r>
              <a:rPr lang="zh-CN" altLang="en-US" sz="1200" dirty="0">
                <a:latin typeface="Arial" panose="020B0604020202020204" pitchFamily="34" charset="0"/>
                <a:ea typeface="微软雅黑" panose="020B0503020204020204" pitchFamily="34" charset="-122"/>
              </a:rPr>
              <a:t>中心体微管解聚与重新组装模式图。向细胞培养液中加入秋水仙素，或者放在冰上处理一段时间，使细胞内的微管解聚。当除去药物，并再放回</a:t>
            </a:r>
            <a:r>
              <a:rPr lang="en-US" altLang="zh-CN" sz="1200" dirty="0">
                <a:latin typeface="Arial" panose="020B0604020202020204" pitchFamily="34" charset="0"/>
                <a:ea typeface="微软雅黑" panose="020B0503020204020204" pitchFamily="34" charset="-122"/>
              </a:rPr>
              <a:t>37℃</a:t>
            </a:r>
            <a:r>
              <a:rPr lang="zh-CN" altLang="en-US" sz="1200" dirty="0">
                <a:latin typeface="Arial" panose="020B0604020202020204" pitchFamily="34" charset="0"/>
                <a:ea typeface="微软雅黑" panose="020B0503020204020204" pitchFamily="34" charset="-122"/>
              </a:rPr>
              <a:t>培养时可以诱导微管重新组装。</a:t>
            </a:r>
            <a:r>
              <a:rPr lang="en-US" altLang="zh-CN" sz="1200" dirty="0">
                <a:latin typeface="Arial" panose="020B0604020202020204" pitchFamily="34" charset="0"/>
                <a:ea typeface="微软雅黑" panose="020B0503020204020204" pitchFamily="34" charset="-122"/>
              </a:rPr>
              <a:t>B. </a:t>
            </a:r>
            <a:r>
              <a:rPr lang="zh-CN" altLang="en-US" sz="1200" dirty="0">
                <a:latin typeface="Arial" panose="020B0604020202020204" pitchFamily="34" charset="0"/>
                <a:ea typeface="微软雅黑" panose="020B0503020204020204" pitchFamily="34" charset="-122"/>
              </a:rPr>
              <a:t>体外培养的成纤维细胞用</a:t>
            </a:r>
            <a:r>
              <a:rPr lang="en-US" altLang="zh-CN" sz="1200" dirty="0">
                <a:latin typeface="Arial" panose="020B0604020202020204" pitchFamily="34" charset="0"/>
                <a:ea typeface="微软雅黑" panose="020B0503020204020204" pitchFamily="34" charset="-122"/>
              </a:rPr>
              <a:t>0.5 </a:t>
            </a:r>
            <a:r>
              <a:rPr lang="en-US" altLang="zh-CN" sz="1200" dirty="0" err="1">
                <a:latin typeface="Arial" panose="020B0604020202020204" pitchFamily="34" charset="0"/>
                <a:ea typeface="微软雅黑" panose="020B0503020204020204" pitchFamily="34" charset="-122"/>
              </a:rPr>
              <a:t>μg</a:t>
            </a:r>
            <a:r>
              <a:rPr lang="en-US" altLang="zh-CN" sz="1200" dirty="0">
                <a:latin typeface="Arial" panose="020B0604020202020204" pitchFamily="34" charset="0"/>
                <a:ea typeface="微软雅黑" panose="020B0503020204020204" pitchFamily="34" charset="-122"/>
              </a:rPr>
              <a:t>/mL </a:t>
            </a:r>
            <a:r>
              <a:rPr lang="zh-CN" altLang="en-US" sz="1200" dirty="0">
                <a:latin typeface="Arial" panose="020B0604020202020204" pitchFamily="34" charset="0"/>
                <a:ea typeface="微软雅黑" panose="020B0503020204020204" pitchFamily="34" charset="-122"/>
              </a:rPr>
              <a:t>乙酰甲基秋水仙素处理</a:t>
            </a:r>
            <a:r>
              <a:rPr lang="en-US" altLang="zh-CN" sz="1200" dirty="0">
                <a:latin typeface="Arial" panose="020B0604020202020204" pitchFamily="34" charset="0"/>
                <a:ea typeface="微软雅黑" panose="020B0503020204020204" pitchFamily="34" charset="-122"/>
              </a:rPr>
              <a:t>1 h</a:t>
            </a:r>
            <a:r>
              <a:rPr lang="zh-CN" altLang="en-US" sz="1200" dirty="0">
                <a:latin typeface="Arial" panose="020B0604020202020204" pitchFamily="34" charset="0"/>
                <a:ea typeface="微软雅黑" panose="020B0503020204020204" pitchFamily="34" charset="-122"/>
              </a:rPr>
              <a:t>，使细胞内的微管解聚，然后在正常培养液内生长</a:t>
            </a:r>
            <a:r>
              <a:rPr lang="en-US" altLang="zh-CN" sz="1200" dirty="0">
                <a:latin typeface="Arial" panose="020B0604020202020204" pitchFamily="34" charset="0"/>
                <a:ea typeface="微软雅黑" panose="020B0503020204020204" pitchFamily="34" charset="-122"/>
              </a:rPr>
              <a:t>30 </a:t>
            </a:r>
            <a:r>
              <a:rPr lang="zh-CN" altLang="en-US" sz="1200" dirty="0">
                <a:latin typeface="Arial" panose="020B0604020202020204" pitchFamily="34" charset="0"/>
                <a:ea typeface="微软雅黑" panose="020B0503020204020204" pitchFamily="34" charset="-122"/>
              </a:rPr>
              <a:t>秒或更长时间，用抗微管蛋白的抗体染色，显示从中心体重新组装的微管向各个方向生长</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42</a:t>
            </a:fld>
            <a:endParaRPr lang="zh-CN" altLang="en-US"/>
          </a:p>
        </p:txBody>
      </p:sp>
    </p:spTree>
    <p:extLst>
      <p:ext uri="{BB962C8B-B14F-4D97-AF65-F5344CB8AC3E}">
        <p14:creationId xmlns:p14="http://schemas.microsoft.com/office/powerpoint/2010/main" val="4259838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43</a:t>
            </a:fld>
            <a:endParaRPr lang="zh-CN" altLang="en-US"/>
          </a:p>
        </p:txBody>
      </p:sp>
    </p:spTree>
    <p:extLst>
      <p:ext uri="{BB962C8B-B14F-4D97-AF65-F5344CB8AC3E}">
        <p14:creationId xmlns:p14="http://schemas.microsoft.com/office/powerpoint/2010/main" val="469084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a:extLst>
              <a:ext uri="{FF2B5EF4-FFF2-40B4-BE49-F238E27FC236}">
                <a16:creationId xmlns:a16="http://schemas.microsoft.com/office/drawing/2014/main" id="{DC9EA44E-FD11-4948-AF08-1D3E18424B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a:extLst>
              <a:ext uri="{FF2B5EF4-FFF2-40B4-BE49-F238E27FC236}">
                <a16:creationId xmlns:a16="http://schemas.microsoft.com/office/drawing/2014/main" id="{FC8649F8-5F7B-460D-9942-DA975085D0F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98308" name="灯片编号占位符 3">
            <a:extLst>
              <a:ext uri="{FF2B5EF4-FFF2-40B4-BE49-F238E27FC236}">
                <a16:creationId xmlns:a16="http://schemas.microsoft.com/office/drawing/2014/main" id="{D6FF67D4-DF30-4747-A4FA-B1D586E719E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533AB67C-1B6E-4902-9047-A14A0FC65083}" type="slidenum">
              <a:rPr lang="zh-CN" altLang="en-US" smtClean="0">
                <a:latin typeface="Calibri" panose="020F0502020204030204" pitchFamily="34" charset="0"/>
                <a:ea typeface="宋体" panose="02010600030101010101" pitchFamily="2" charset="-122"/>
              </a:rPr>
              <a:pPr>
                <a:spcBef>
                  <a:spcPct val="0"/>
                </a:spcBef>
              </a:pPr>
              <a:t>44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18054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106A48BA-AA8E-4194-9CF6-13EF5E292CA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a:extLst>
              <a:ext uri="{FF2B5EF4-FFF2-40B4-BE49-F238E27FC236}">
                <a16:creationId xmlns:a16="http://schemas.microsoft.com/office/drawing/2014/main" id="{D79554E3-25D6-4A2A-B00F-853D44DE43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秋水仙素</a:t>
            </a:r>
            <a:r>
              <a:rPr lang="en-US" altLang="zh-CN" dirty="0"/>
              <a:t>;</a:t>
            </a:r>
            <a:r>
              <a:rPr lang="zh-CN" altLang="en-US" dirty="0"/>
              <a:t>用低浓度的秋水仙素处理细胞，可立即破坏细胞内的微管或纺锤体的结构。秋水仙素可以与微管蛋白亚基结合，而当结合秋水仙素的微管蛋白亚基组装到微管末端后，其他的微管蛋白亚基就很难再在该处进行组装，但秋水仙素在微管末端的结合并不影响该微管的去组装，从而导致细胞内微管网络的解体。 </a:t>
            </a:r>
          </a:p>
          <a:p>
            <a:pPr eaLnBrk="1" hangingPunct="1">
              <a:spcBef>
                <a:spcPct val="0"/>
              </a:spcBef>
            </a:pPr>
            <a:r>
              <a:rPr lang="zh-CN" altLang="en-US" dirty="0"/>
              <a:t>诺考达唑</a:t>
            </a:r>
            <a:r>
              <a:rPr lang="en-US" altLang="zh-CN" dirty="0"/>
              <a:t>:</a:t>
            </a:r>
            <a:r>
              <a:rPr lang="zh-CN" altLang="en-US" dirty="0"/>
              <a:t>可以导致微管结构的解体 </a:t>
            </a:r>
          </a:p>
          <a:p>
            <a:pPr eaLnBrk="1" hangingPunct="1">
              <a:spcBef>
                <a:spcPct val="0"/>
              </a:spcBef>
            </a:pPr>
            <a:r>
              <a:rPr lang="zh-CN" altLang="en-US" dirty="0"/>
              <a:t>紫杉醇</a:t>
            </a:r>
            <a:r>
              <a:rPr lang="en-US" altLang="zh-CN" dirty="0"/>
              <a:t>:</a:t>
            </a:r>
            <a:r>
              <a:rPr lang="zh-CN" altLang="en-US" dirty="0"/>
              <a:t>紫杉醇的作用与秋水仙素相反，当紫杉醇与微管结合后可以阻止微管的去组装，但不影响微管末端的组装。结果是微管不停地组装，而不会解聚，其结果同样使细胞周期的运行被终止。 </a:t>
            </a:r>
          </a:p>
          <a:p>
            <a:pPr eaLnBrk="1" hangingPunct="1">
              <a:spcBef>
                <a:spcPct val="0"/>
              </a:spcBef>
            </a:pPr>
            <a:endParaRPr lang="zh-CN" altLang="en-US" dirty="0"/>
          </a:p>
        </p:txBody>
      </p:sp>
      <p:sp>
        <p:nvSpPr>
          <p:cNvPr id="84996" name="灯片编号占位符 3">
            <a:extLst>
              <a:ext uri="{FF2B5EF4-FFF2-40B4-BE49-F238E27FC236}">
                <a16:creationId xmlns:a16="http://schemas.microsoft.com/office/drawing/2014/main" id="{6B3DA108-24D4-41D2-B576-74775F7EA55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00D63D7C-CF9D-4176-84D1-1BC67846CB0C}" type="slidenum">
              <a:rPr lang="zh-CN" altLang="en-US" smtClean="0">
                <a:latin typeface="Calibri" panose="020F0502020204030204" pitchFamily="34" charset="0"/>
                <a:ea typeface="宋体" panose="02010600030101010101" pitchFamily="2" charset="-122"/>
              </a:rPr>
              <a:pPr>
                <a:spcBef>
                  <a:spcPct val="0"/>
                </a:spcBef>
              </a:pPr>
              <a:t>45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53153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F8F69A33-8308-4559-B41D-6375364DAB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DC4657EE-9D6E-4641-8558-853941B968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dirty="0"/>
              <a:t>Figure 16–11 The structures of an actin</a:t>
            </a:r>
          </a:p>
          <a:p>
            <a:pPr eaLnBrk="1" hangingPunct="1"/>
            <a:r>
              <a:rPr lang="en-US" altLang="zh-CN" dirty="0"/>
              <a:t>monomer and actin filament. (A) The</a:t>
            </a:r>
          </a:p>
          <a:p>
            <a:pPr eaLnBrk="1" hangingPunct="1"/>
            <a:r>
              <a:rPr lang="en-US" altLang="zh-CN" dirty="0"/>
              <a:t>actin monomer has a nucleotide (either</a:t>
            </a:r>
          </a:p>
          <a:p>
            <a:pPr eaLnBrk="1" hangingPunct="1"/>
            <a:r>
              <a:rPr lang="en-US" altLang="zh-CN" dirty="0"/>
              <a:t>ATP or ADP) bound in a deep cleft in the</a:t>
            </a:r>
          </a:p>
          <a:p>
            <a:pPr eaLnBrk="1" hangingPunct="1"/>
            <a:r>
              <a:rPr lang="en-US" altLang="zh-CN" dirty="0"/>
              <a:t>center of the molecule. (B) Arrangement</a:t>
            </a:r>
          </a:p>
          <a:p>
            <a:pPr eaLnBrk="1" hangingPunct="1"/>
            <a:r>
              <a:rPr lang="en-US" altLang="zh-CN" dirty="0"/>
              <a:t>of monomers in a filament consisting</a:t>
            </a:r>
          </a:p>
          <a:p>
            <a:pPr eaLnBrk="1" hangingPunct="1"/>
            <a:r>
              <a:rPr lang="en-US" altLang="zh-CN" dirty="0"/>
              <a:t>of two protofilaments, held together by</a:t>
            </a:r>
          </a:p>
          <a:p>
            <a:pPr eaLnBrk="1" hangingPunct="1"/>
            <a:r>
              <a:rPr lang="en-US" altLang="zh-CN" dirty="0"/>
              <a:t>lateral contacts, which wind around each</a:t>
            </a:r>
          </a:p>
          <a:p>
            <a:pPr eaLnBrk="1" hangingPunct="1"/>
            <a:r>
              <a:rPr lang="en-US" altLang="zh-CN" dirty="0"/>
              <a:t>other as two parallel strands of a helix,</a:t>
            </a:r>
          </a:p>
          <a:p>
            <a:pPr eaLnBrk="1" hangingPunct="1"/>
            <a:r>
              <a:rPr lang="en-US" altLang="zh-CN" dirty="0"/>
              <a:t>with a twist repeating every 37 nm. All the</a:t>
            </a:r>
          </a:p>
          <a:p>
            <a:pPr eaLnBrk="1" hangingPunct="1"/>
            <a:r>
              <a:rPr lang="en-US" altLang="zh-CN" dirty="0"/>
              <a:t>subunits within the filament have the same</a:t>
            </a:r>
          </a:p>
          <a:p>
            <a:pPr eaLnBrk="1" hangingPunct="1"/>
            <a:r>
              <a:rPr lang="en-US" altLang="zh-CN" dirty="0"/>
              <a:t>orientation. (C) Electron micrograph of</a:t>
            </a:r>
          </a:p>
          <a:p>
            <a:pPr eaLnBrk="1" hangingPunct="1"/>
            <a:r>
              <a:rPr lang="en-US" altLang="zh-CN" dirty="0"/>
              <a:t>negatively stained actin filament.</a:t>
            </a:r>
            <a:endParaRPr lang="zh-CN" altLang="en-US" dirty="0"/>
          </a:p>
        </p:txBody>
      </p:sp>
      <p:sp>
        <p:nvSpPr>
          <p:cNvPr id="14340" name="灯片编号占位符 3">
            <a:extLst>
              <a:ext uri="{FF2B5EF4-FFF2-40B4-BE49-F238E27FC236}">
                <a16:creationId xmlns:a16="http://schemas.microsoft.com/office/drawing/2014/main" id="{AD6026B8-172C-4FC1-B9F4-BBF7E767C76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4BA3B2F-0FFC-459A-A43C-C146B2C47CDE}" type="slidenum">
              <a:rPr lang="zh-CN" altLang="en-US" smtClean="0">
                <a:ea typeface="宋体" panose="02010600030101010101" pitchFamily="2" charset="-122"/>
              </a:rPr>
              <a:pPr/>
              <a:t>6</a:t>
            </a:fld>
            <a:endParaRPr lang="zh-CN" altLang="en-US">
              <a:ea typeface="宋体" panose="02010600030101010101" pitchFamily="2" charset="-122"/>
            </a:endParaRPr>
          </a:p>
        </p:txBody>
      </p:sp>
    </p:spTree>
    <p:extLst>
      <p:ext uri="{BB962C8B-B14F-4D97-AF65-F5344CB8AC3E}">
        <p14:creationId xmlns:p14="http://schemas.microsoft.com/office/powerpoint/2010/main" val="1539724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a:extLst>
              <a:ext uri="{FF2B5EF4-FFF2-40B4-BE49-F238E27FC236}">
                <a16:creationId xmlns:a16="http://schemas.microsoft.com/office/drawing/2014/main" id="{E8C15343-869D-4644-A9C2-B284EFA811F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a:extLst>
              <a:ext uri="{FF2B5EF4-FFF2-40B4-BE49-F238E27FC236}">
                <a16:creationId xmlns:a16="http://schemas.microsoft.com/office/drawing/2014/main" id="{5F90BEEF-2701-480D-BAC4-7D3188CA89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将始终伴随着微管的组装和去组装而存在的蛋白质称之为微管结合蛋 白（</a:t>
            </a:r>
            <a:r>
              <a:rPr lang="en-US" altLang="zh-CN" dirty="0"/>
              <a:t>microtubule associated protein, MAP</a:t>
            </a:r>
            <a:r>
              <a:rPr lang="zh-CN" altLang="en-US" dirty="0"/>
              <a:t>）。</a:t>
            </a:r>
          </a:p>
          <a:p>
            <a:pPr eaLnBrk="1" hangingPunct="1">
              <a:spcBef>
                <a:spcPct val="0"/>
              </a:spcBef>
            </a:pPr>
            <a:r>
              <a:rPr lang="zh-CN" altLang="en-US" dirty="0"/>
              <a:t>微管结合蛋白通常都是单基因编码的，具有一个或数个带正电荷的微管结合域（</a:t>
            </a:r>
            <a:r>
              <a:rPr lang="en-US" altLang="zh-CN" dirty="0"/>
              <a:t>microtubule binding domain</a:t>
            </a:r>
            <a:r>
              <a:rPr lang="zh-CN" altLang="en-US" dirty="0"/>
              <a:t>），该结构域与带负 电荷的（微管蛋白的</a:t>
            </a:r>
            <a:r>
              <a:rPr lang="en-US" altLang="zh-CN" dirty="0"/>
              <a:t>C </a:t>
            </a:r>
            <a:r>
              <a:rPr lang="zh-CN" altLang="en-US" dirty="0"/>
              <a:t>端所形成的）微管表面相互作 用，具有稳定微管的作用。</a:t>
            </a:r>
          </a:p>
          <a:p>
            <a:pPr eaLnBrk="1" hangingPunct="1">
              <a:spcBef>
                <a:spcPct val="0"/>
              </a:spcBef>
            </a:pPr>
            <a:r>
              <a:rPr lang="zh-CN" altLang="en-US" dirty="0"/>
              <a:t>微管结合蛋白其余的结构域突出于微管表面与相邻的微管或细胞结构相作用，对微管网络的结构和功能进行调节。 </a:t>
            </a:r>
          </a:p>
          <a:p>
            <a:pPr eaLnBrk="1" hangingPunct="1">
              <a:spcBef>
                <a:spcPct val="0"/>
              </a:spcBef>
            </a:pPr>
            <a:r>
              <a:rPr lang="en-US" altLang="zh-CN" dirty="0"/>
              <a:t>MAP </a:t>
            </a:r>
            <a:r>
              <a:rPr lang="zh-CN" altLang="en-US" dirty="0"/>
              <a:t>与微管的结合有助于提高微管的稳定性</a:t>
            </a:r>
          </a:p>
        </p:txBody>
      </p:sp>
      <p:sp>
        <p:nvSpPr>
          <p:cNvPr id="100356" name="灯片编号占位符 3">
            <a:extLst>
              <a:ext uri="{FF2B5EF4-FFF2-40B4-BE49-F238E27FC236}">
                <a16:creationId xmlns:a16="http://schemas.microsoft.com/office/drawing/2014/main" id="{C911AE0B-5114-4818-9D60-80DE65908D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055F0689-7FDD-43E5-BF76-6AE45D3E6AAF}" type="slidenum">
              <a:rPr lang="zh-CN" altLang="en-US" smtClean="0">
                <a:latin typeface="Calibri" panose="020F0502020204030204" pitchFamily="34" charset="0"/>
                <a:ea typeface="宋体" panose="02010600030101010101" pitchFamily="2" charset="-122"/>
              </a:rPr>
              <a:pPr>
                <a:spcBef>
                  <a:spcPct val="0"/>
                </a:spcBef>
              </a:pPr>
              <a:t>46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73693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1EA25DD5-9BFA-48FA-A680-1E34B7927E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a:extLst>
              <a:ext uri="{FF2B5EF4-FFF2-40B4-BE49-F238E27FC236}">
                <a16:creationId xmlns:a16="http://schemas.microsoft.com/office/drawing/2014/main" id="{E30D1237-D9CF-49E2-89ED-99D90217A7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a:t>用编码</a:t>
            </a:r>
            <a:r>
              <a:rPr lang="en-US" altLang="zh-CN"/>
              <a:t>MAP2 </a:t>
            </a:r>
            <a:r>
              <a:rPr lang="zh-CN" altLang="zh-CN"/>
              <a:t>和</a:t>
            </a:r>
            <a:r>
              <a:rPr lang="en-US" altLang="zh-CN"/>
              <a:t>tau </a:t>
            </a:r>
            <a:r>
              <a:rPr lang="zh-CN" altLang="zh-CN"/>
              <a:t>的</a:t>
            </a:r>
            <a:r>
              <a:rPr lang="en-US" altLang="zh-CN"/>
              <a:t>cDNA </a:t>
            </a:r>
            <a:r>
              <a:rPr lang="zh-CN" altLang="zh-CN"/>
              <a:t>转染体外培养的</a:t>
            </a:r>
            <a:r>
              <a:rPr lang="en-US" altLang="zh-CN"/>
              <a:t>Sf 9 </a:t>
            </a:r>
            <a:r>
              <a:rPr lang="zh-CN" altLang="zh-CN"/>
              <a:t>细胞，这些基因在</a:t>
            </a:r>
            <a:r>
              <a:rPr lang="en-US" altLang="zh-CN"/>
              <a:t>Sf 9 </a:t>
            </a:r>
            <a:r>
              <a:rPr lang="zh-CN" altLang="zh-CN"/>
              <a:t>细胞内表达后，原本呈圆形的昆虫卵巢细胞长出了类似神经元树突（</a:t>
            </a:r>
            <a:r>
              <a:rPr lang="en-US" altLang="zh-CN"/>
              <a:t>MAP2</a:t>
            </a:r>
            <a:r>
              <a:rPr lang="zh-CN" altLang="zh-CN"/>
              <a:t>）和轴突 </a:t>
            </a:r>
            <a:r>
              <a:rPr lang="en-US" altLang="zh-CN"/>
              <a:t> </a:t>
            </a:r>
            <a:endParaRPr lang="zh-CN" altLang="zh-CN"/>
          </a:p>
          <a:p>
            <a:r>
              <a:rPr lang="zh-CN" altLang="zh-CN"/>
              <a:t>（</a:t>
            </a:r>
            <a:r>
              <a:rPr lang="en-US" altLang="zh-CN"/>
              <a:t>tau</a:t>
            </a:r>
            <a:r>
              <a:rPr lang="zh-CN" altLang="zh-CN"/>
              <a:t>）样的细胞突起。电镜观察结果显示，由于</a:t>
            </a:r>
            <a:r>
              <a:rPr lang="en-US" altLang="zh-CN"/>
              <a:t>MAP</a:t>
            </a:r>
            <a:r>
              <a:rPr lang="zh-CN" altLang="zh-CN"/>
              <a:t> 的表达，在突起内形成了规则排列的微管束。由</a:t>
            </a:r>
            <a:r>
              <a:rPr lang="en-US" altLang="zh-CN"/>
              <a:t>MAP2</a:t>
            </a:r>
            <a:r>
              <a:rPr lang="zh-CN" altLang="zh-CN"/>
              <a:t>诱导产生的微管束内相邻微管间的距离与树突内部微管束的结构相似，而由</a:t>
            </a:r>
            <a:r>
              <a:rPr lang="en-US" altLang="zh-CN"/>
              <a:t>tau </a:t>
            </a:r>
            <a:r>
              <a:rPr lang="zh-CN" altLang="zh-CN"/>
              <a:t>诱导产生的微管束内相邻微管间的距离与轴突内部微管束的结构相似。</a:t>
            </a:r>
            <a:endParaRPr lang="en-US" altLang="zh-CN"/>
          </a:p>
          <a:p>
            <a:endParaRPr lang="en-US" altLang="zh-CN"/>
          </a:p>
          <a:p>
            <a:r>
              <a:rPr lang="zh-CN" altLang="en-US"/>
              <a:t>由</a:t>
            </a:r>
            <a:r>
              <a:rPr lang="en-US" altLang="zh-CN"/>
              <a:t>MAP2 </a:t>
            </a:r>
            <a:r>
              <a:rPr lang="zh-CN" altLang="en-US"/>
              <a:t>诱导 产生的细胞突起内的微管束结构，相邻微管之间的距离为</a:t>
            </a:r>
            <a:r>
              <a:rPr lang="en-US" altLang="zh-CN"/>
              <a:t>60</a:t>
            </a:r>
            <a:r>
              <a:rPr lang="zh-CN" altLang="en-US"/>
              <a:t>～</a:t>
            </a:r>
            <a:r>
              <a:rPr lang="en-US" altLang="zh-CN"/>
              <a:t>70 nm</a:t>
            </a:r>
            <a:r>
              <a:rPr lang="zh-CN" altLang="en-US"/>
              <a:t>， 与树突内微管束的结构相似。</a:t>
            </a:r>
            <a:r>
              <a:rPr lang="en-US" altLang="zh-CN"/>
              <a:t>E. </a:t>
            </a:r>
            <a:r>
              <a:rPr lang="zh-CN" altLang="en-US"/>
              <a:t>由</a:t>
            </a:r>
            <a:r>
              <a:rPr lang="en-US" altLang="zh-CN"/>
              <a:t>tau </a:t>
            </a:r>
            <a:r>
              <a:rPr lang="zh-CN" altLang="en-US"/>
              <a:t>蛋白诱导产生的细胞突起内的 微管束结构，相邻微管之间的距离为</a:t>
            </a:r>
            <a:r>
              <a:rPr lang="en-US" altLang="zh-CN"/>
              <a:t>20</a:t>
            </a:r>
            <a:r>
              <a:rPr lang="zh-CN" altLang="en-US"/>
              <a:t>～</a:t>
            </a:r>
            <a:r>
              <a:rPr lang="en-US" altLang="zh-CN"/>
              <a:t>30 nm</a:t>
            </a:r>
            <a:r>
              <a:rPr lang="zh-CN" altLang="en-US"/>
              <a:t>，与轴突内微管束的 结构相似</a:t>
            </a:r>
          </a:p>
        </p:txBody>
      </p:sp>
      <p:sp>
        <p:nvSpPr>
          <p:cNvPr id="102404" name="灯片编号占位符 3">
            <a:extLst>
              <a:ext uri="{FF2B5EF4-FFF2-40B4-BE49-F238E27FC236}">
                <a16:creationId xmlns:a16="http://schemas.microsoft.com/office/drawing/2014/main" id="{A5A6722F-E7D8-4AB6-A8F8-4C98C67E1B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133BD555-F690-4A62-AF78-21105330BE1C}" type="slidenum">
              <a:rPr lang="zh-CN" altLang="en-US" smtClean="0">
                <a:latin typeface="Calibri" panose="020F0502020204030204" pitchFamily="34" charset="0"/>
                <a:ea typeface="宋体" panose="02010600030101010101" pitchFamily="2" charset="-122"/>
              </a:rPr>
              <a:pPr>
                <a:spcBef>
                  <a:spcPct val="0"/>
                </a:spcBef>
              </a:pPr>
              <a:t>47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3007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a:extLst>
              <a:ext uri="{FF2B5EF4-FFF2-40B4-BE49-F238E27FC236}">
                <a16:creationId xmlns:a16="http://schemas.microsoft.com/office/drawing/2014/main" id="{18F33A65-E99A-465D-956A-41452B98AB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a:extLst>
              <a:ext uri="{FF2B5EF4-FFF2-40B4-BE49-F238E27FC236}">
                <a16:creationId xmlns:a16="http://schemas.microsoft.com/office/drawing/2014/main" id="{5956F58B-BA3A-433A-BB26-BB986639B9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维持蛋白质和 </a:t>
            </a:r>
            <a:r>
              <a:rPr lang="en-US" altLang="zh-CN" dirty="0"/>
              <a:t>mRNA </a:t>
            </a:r>
            <a:r>
              <a:rPr lang="zh-CN" altLang="en-US" dirty="0"/>
              <a:t>在内的各种生物大分子、内质网、高尔基体等细胞器在细胞内特定的空间分布；线粒体定位；</a:t>
            </a:r>
          </a:p>
          <a:p>
            <a:pPr eaLnBrk="1" hangingPunct="1">
              <a:spcBef>
                <a:spcPct val="0"/>
              </a:spcBef>
            </a:pPr>
            <a:r>
              <a:rPr lang="zh-CN" altLang="en-US" dirty="0"/>
              <a:t>微管与细胞器的分布以及细胞的形态发生与维持有很大的关系。 </a:t>
            </a:r>
          </a:p>
          <a:p>
            <a:pPr eaLnBrk="1" hangingPunct="1">
              <a:spcBef>
                <a:spcPct val="0"/>
              </a:spcBef>
            </a:pPr>
            <a:r>
              <a:rPr lang="zh-CN" altLang="en-US" dirty="0"/>
              <a:t>微管的这种极性排列方式与轴突内部的物质运输密切相关。由于轴突缺乏合成蛋白质的能力，轴突内所需要的蛋白质需要从细胞体合成后运入。</a:t>
            </a:r>
          </a:p>
          <a:p>
            <a:pPr eaLnBrk="1" hangingPunct="1">
              <a:spcBef>
                <a:spcPct val="0"/>
              </a:spcBef>
            </a:pPr>
            <a:r>
              <a:rPr lang="zh-CN" altLang="en-US" dirty="0"/>
              <a:t>一些细胞器，如线粒体等也是沿着微管在轴突内运输的。对于另外一些极性化的细胞，如上皮细胞，在细胞的基底部和顶端，细胞器和细胞的蛋白质组分有着完全不同的分布方式。物质沿着微管定向转移为细胞内各种细胞器和生物大分子的不对称分布提供了可能</a:t>
            </a:r>
            <a:endParaRPr lang="en-US" altLang="zh-CN" dirty="0"/>
          </a:p>
          <a:p>
            <a:r>
              <a:rPr lang="en-US" altLang="zh-CN" dirty="0"/>
              <a:t>Figure 5. Formation of NFTs</a:t>
            </a:r>
            <a:r>
              <a:rPr lang="zh-CN" altLang="en-US" dirty="0"/>
              <a:t>（</a:t>
            </a:r>
            <a:r>
              <a:rPr lang="en-US" altLang="zh-CN" dirty="0"/>
              <a:t>neurofibrillary tangles</a:t>
            </a:r>
            <a:r>
              <a:rPr lang="zh-CN" altLang="en-US" dirty="0"/>
              <a:t>）</a:t>
            </a:r>
            <a:r>
              <a:rPr lang="en-US" altLang="zh-CN" dirty="0"/>
              <a:t> in AD. In a normal functioning tau protein, tau provides stability for microtubules and demonstrates the appropriate amount of phosphorylation to carry out its functions. As tau become hyperphosphorylated, the functions of tau become altered leading to instability in the microtubules and ultimate degradation. The hyperphosphorylated tau then begin to pair into helical filaments. These filaments begin to cluster and form NFTs. The NFTs are one of the key characteristics of AD</a:t>
            </a:r>
          </a:p>
          <a:p>
            <a:r>
              <a:rPr lang="zh-CN" altLang="en-US" dirty="0"/>
              <a:t>在早老性痴呆患者的脑神经元 内，</a:t>
            </a:r>
            <a:r>
              <a:rPr lang="en-US" altLang="zh-CN" dirty="0"/>
              <a:t>tau </a:t>
            </a:r>
            <a:r>
              <a:rPr lang="zh-CN" altLang="en-US" dirty="0"/>
              <a:t>蛋白的过度磷酸化使其很容易从微管上解离下 来形成神经元纤维缠结。失去</a:t>
            </a:r>
            <a:r>
              <a:rPr lang="en-US" altLang="zh-CN" dirty="0"/>
              <a:t>tau </a:t>
            </a:r>
            <a:r>
              <a:rPr lang="zh-CN" altLang="en-US" dirty="0"/>
              <a:t>蛋白的微管其稳定性 降低，导致细胞内部微管结构紊乱，依赖于微管的物质 运输系统受损，最终导致神经元的死亡。</a:t>
            </a:r>
          </a:p>
          <a:p>
            <a:pPr eaLnBrk="1" hangingPunct="1">
              <a:spcBef>
                <a:spcPct val="0"/>
              </a:spcBef>
            </a:pPr>
            <a:endParaRPr lang="zh-CN" altLang="en-US" dirty="0"/>
          </a:p>
        </p:txBody>
      </p:sp>
      <p:sp>
        <p:nvSpPr>
          <p:cNvPr id="107524" name="灯片编号占位符 3">
            <a:extLst>
              <a:ext uri="{FF2B5EF4-FFF2-40B4-BE49-F238E27FC236}">
                <a16:creationId xmlns:a16="http://schemas.microsoft.com/office/drawing/2014/main" id="{4219D250-03C5-42C0-939C-6669BC0A92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CACCF596-C977-4F0E-BD73-7B844A7EBDB5}" type="slidenum">
              <a:rPr lang="zh-CN" altLang="en-US" smtClean="0">
                <a:latin typeface="Calibri" panose="020F0502020204030204" pitchFamily="34" charset="0"/>
                <a:ea typeface="宋体" panose="02010600030101010101" pitchFamily="2" charset="-122"/>
              </a:rPr>
              <a:pPr>
                <a:spcBef>
                  <a:spcPct val="0"/>
                </a:spcBef>
              </a:pPr>
              <a:t>48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07398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a:t>
            </a:r>
            <a:r>
              <a:rPr lang="en-US" altLang="zh-CN" dirty="0"/>
              <a:t>8-26 </a:t>
            </a:r>
            <a:r>
              <a:rPr lang="zh-CN" altLang="en-US" dirty="0"/>
              <a:t>膜状小泡在细胞质内运动</a:t>
            </a:r>
          </a:p>
          <a:p>
            <a:r>
              <a:rPr lang="zh-CN" altLang="en-US" dirty="0"/>
              <a:t>将编码</a:t>
            </a:r>
            <a:r>
              <a:rPr lang="en-US" altLang="zh-CN" dirty="0"/>
              <a:t>EGFP </a:t>
            </a:r>
            <a:r>
              <a:rPr lang="zh-CN" altLang="en-US" dirty="0"/>
              <a:t>的</a:t>
            </a:r>
            <a:r>
              <a:rPr lang="en-US" altLang="zh-CN" dirty="0"/>
              <a:t>cDNA</a:t>
            </a:r>
            <a:r>
              <a:rPr lang="zh-CN" altLang="en-US" dirty="0"/>
              <a:t>插入到编码</a:t>
            </a:r>
            <a:r>
              <a:rPr lang="en-US" altLang="zh-CN" dirty="0"/>
              <a:t>calumenin </a:t>
            </a:r>
            <a:r>
              <a:rPr lang="zh-CN" altLang="en-US" dirty="0"/>
              <a:t>的信号肽之后， 转染</a:t>
            </a:r>
            <a:r>
              <a:rPr lang="en-US" altLang="zh-CN" dirty="0"/>
              <a:t>HeLa </a:t>
            </a:r>
            <a:r>
              <a:rPr lang="zh-CN" altLang="en-US" dirty="0"/>
              <a:t>细胞。</a:t>
            </a:r>
            <a:r>
              <a:rPr lang="en-US" altLang="zh-CN" dirty="0" err="1"/>
              <a:t>GFPcalumenin</a:t>
            </a:r>
            <a:r>
              <a:rPr lang="zh-CN" altLang="en-US" dirty="0"/>
              <a:t>在内质网上合成后经高尔基体形成分泌泡，再转运到细胞边缘分泌出去。也有一些会从高尔基体回到内质网。箭头示运动中的小泡</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49</a:t>
            </a:fld>
            <a:endParaRPr lang="zh-CN" altLang="en-US"/>
          </a:p>
        </p:txBody>
      </p:sp>
    </p:spTree>
    <p:extLst>
      <p:ext uri="{BB962C8B-B14F-4D97-AF65-F5344CB8AC3E}">
        <p14:creationId xmlns:p14="http://schemas.microsoft.com/office/powerpoint/2010/main" val="32600538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50</a:t>
            </a:fld>
            <a:endParaRPr lang="zh-CN" altLang="en-US"/>
          </a:p>
        </p:txBody>
      </p:sp>
    </p:spTree>
    <p:extLst>
      <p:ext uri="{BB962C8B-B14F-4D97-AF65-F5344CB8AC3E}">
        <p14:creationId xmlns:p14="http://schemas.microsoft.com/office/powerpoint/2010/main" val="1248085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52</a:t>
            </a:fld>
            <a:endParaRPr lang="zh-CN" altLang="en-US"/>
          </a:p>
        </p:txBody>
      </p:sp>
    </p:spTree>
    <p:extLst>
      <p:ext uri="{BB962C8B-B14F-4D97-AF65-F5344CB8AC3E}">
        <p14:creationId xmlns:p14="http://schemas.microsoft.com/office/powerpoint/2010/main" val="6850208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53</a:t>
            </a:fld>
            <a:endParaRPr lang="zh-CN" altLang="en-US"/>
          </a:p>
        </p:txBody>
      </p:sp>
    </p:spTree>
    <p:extLst>
      <p:ext uri="{BB962C8B-B14F-4D97-AF65-F5344CB8AC3E}">
        <p14:creationId xmlns:p14="http://schemas.microsoft.com/office/powerpoint/2010/main" val="15999938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54</a:t>
            </a:fld>
            <a:endParaRPr lang="zh-CN" altLang="en-US"/>
          </a:p>
        </p:txBody>
      </p:sp>
    </p:spTree>
    <p:extLst>
      <p:ext uri="{BB962C8B-B14F-4D97-AF65-F5344CB8AC3E}">
        <p14:creationId xmlns:p14="http://schemas.microsoft.com/office/powerpoint/2010/main" val="2538120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a:extLst>
              <a:ext uri="{FF2B5EF4-FFF2-40B4-BE49-F238E27FC236}">
                <a16:creationId xmlns:a16="http://schemas.microsoft.com/office/drawing/2014/main" id="{1587193E-00FC-447F-9D27-9CD3CF2EFE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a:extLst>
              <a:ext uri="{FF2B5EF4-FFF2-40B4-BE49-F238E27FC236}">
                <a16:creationId xmlns:a16="http://schemas.microsoft.com/office/drawing/2014/main" id="{E77D3DFB-7EC8-474F-9865-1457422DE0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细胞质动力蛋白沿细胞质微管转运货物，由一个相对分子质量接近</a:t>
            </a:r>
            <a:r>
              <a:rPr lang="en-US" altLang="zh-CN" dirty="0"/>
              <a:t>1.5×106 </a:t>
            </a:r>
            <a:r>
              <a:rPr lang="zh-CN" altLang="en-US" dirty="0"/>
              <a:t>的巨大蛋白复合物组成，含多个多肽亚单位</a:t>
            </a:r>
            <a:r>
              <a:rPr lang="en-US" altLang="zh-CN" dirty="0"/>
              <a:t>,</a:t>
            </a:r>
            <a:r>
              <a:rPr lang="zh-CN" altLang="en-US" dirty="0"/>
              <a:t>两条具有</a:t>
            </a:r>
            <a:r>
              <a:rPr lang="en-US" altLang="zh-CN" dirty="0"/>
              <a:t>ATP </a:t>
            </a:r>
            <a:r>
              <a:rPr lang="zh-CN" altLang="en-US" dirty="0"/>
              <a:t>酶活性的使其沿微管移动的重链、两条中间链 、四条中间轻链和一些轻链 。 </a:t>
            </a:r>
          </a:p>
          <a:p>
            <a:pPr eaLnBrk="1" hangingPunct="1">
              <a:spcBef>
                <a:spcPct val="0"/>
              </a:spcBef>
            </a:pPr>
            <a:r>
              <a:rPr lang="zh-CN" altLang="en-US" dirty="0"/>
              <a:t>细胞质动力蛋白与被称为动力蛋白激活蛋白（</a:t>
            </a:r>
            <a:r>
              <a:rPr lang="en-US" altLang="zh-CN" dirty="0"/>
              <a:t>dynactin</a:t>
            </a:r>
            <a:r>
              <a:rPr lang="zh-CN" altLang="en-US" dirty="0"/>
              <a:t>）的蛋白复合物密切相关。</a:t>
            </a:r>
          </a:p>
          <a:p>
            <a:pPr eaLnBrk="1" hangingPunct="1">
              <a:spcBef>
                <a:spcPct val="0"/>
              </a:spcBef>
            </a:pPr>
            <a:r>
              <a:rPr lang="zh-CN" altLang="en-US" dirty="0"/>
              <a:t>动力蛋白激活蛋白调节动力蛋白活性和动力蛋白与其“货物”的结合能力</a:t>
            </a:r>
          </a:p>
        </p:txBody>
      </p:sp>
      <p:sp>
        <p:nvSpPr>
          <p:cNvPr id="117764" name="灯片编号占位符 3">
            <a:extLst>
              <a:ext uri="{FF2B5EF4-FFF2-40B4-BE49-F238E27FC236}">
                <a16:creationId xmlns:a16="http://schemas.microsoft.com/office/drawing/2014/main" id="{C2C7FB9B-9B84-4232-B9BF-21D6EDD438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7E2036FF-66D3-454C-8F97-13EC3FFEFD2D}" type="slidenum">
              <a:rPr lang="zh-CN" altLang="en-US" smtClean="0">
                <a:latin typeface="Calibri" panose="020F0502020204030204" pitchFamily="34" charset="0"/>
                <a:ea typeface="宋体" panose="02010600030101010101" pitchFamily="2" charset="-122"/>
              </a:rPr>
              <a:pPr>
                <a:spcBef>
                  <a:spcPct val="0"/>
                </a:spcBef>
              </a:pPr>
              <a:t>55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551536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a:extLst>
              <a:ext uri="{FF2B5EF4-FFF2-40B4-BE49-F238E27FC236}">
                <a16:creationId xmlns:a16="http://schemas.microsoft.com/office/drawing/2014/main" id="{1F498C98-05F2-4E88-A7F2-871320D1D4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a:extLst>
              <a:ext uri="{FF2B5EF4-FFF2-40B4-BE49-F238E27FC236}">
                <a16:creationId xmlns:a16="http://schemas.microsoft.com/office/drawing/2014/main" id="{BA302A54-C848-4E63-9165-AE39A0FE91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3908" name="灯片编号占位符 3">
            <a:extLst>
              <a:ext uri="{FF2B5EF4-FFF2-40B4-BE49-F238E27FC236}">
                <a16:creationId xmlns:a16="http://schemas.microsoft.com/office/drawing/2014/main" id="{F884F872-5DBF-470B-92C0-92252EA3176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0AD26332-CAC9-43DD-B246-2F7F28DE584E}" type="slidenum">
              <a:rPr lang="zh-CN" altLang="en-US" smtClean="0">
                <a:latin typeface="Calibri" panose="020F0502020204030204" pitchFamily="34" charset="0"/>
                <a:ea typeface="宋体" panose="02010600030101010101" pitchFamily="2" charset="-122"/>
              </a:rPr>
              <a:pPr>
                <a:spcBef>
                  <a:spcPct val="0"/>
                </a:spcBef>
              </a:pPr>
              <a:t>56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12916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7</a:t>
            </a:fld>
            <a:endParaRPr lang="zh-CN" altLang="en-US"/>
          </a:p>
        </p:txBody>
      </p:sp>
    </p:spTree>
    <p:extLst>
      <p:ext uri="{BB962C8B-B14F-4D97-AF65-F5344CB8AC3E}">
        <p14:creationId xmlns:p14="http://schemas.microsoft.com/office/powerpoint/2010/main" val="2712363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a typeface="宋体" panose="02010600030101010101" pitchFamily="2" charset="-122"/>
                <a:cs typeface="Arial" panose="020B0604020202020204" pitchFamily="34" charset="0"/>
              </a:rPr>
              <a:t>http://classes.midlandstech.edu/carterp/Courses/bio225/chap04/04-23_EukaFlagCilia_1.jpg</a:t>
            </a:r>
            <a:endParaRPr lang="zh-CN" altLang="en-US" sz="1200" dirty="0">
              <a:ea typeface="宋体" panose="02010600030101010101" pitchFamily="2"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57</a:t>
            </a:fld>
            <a:endParaRPr lang="zh-CN" altLang="en-US"/>
          </a:p>
        </p:txBody>
      </p:sp>
    </p:spTree>
    <p:extLst>
      <p:ext uri="{BB962C8B-B14F-4D97-AF65-F5344CB8AC3E}">
        <p14:creationId xmlns:p14="http://schemas.microsoft.com/office/powerpoint/2010/main" val="39303528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a:extLst>
              <a:ext uri="{FF2B5EF4-FFF2-40B4-BE49-F238E27FC236}">
                <a16:creationId xmlns:a16="http://schemas.microsoft.com/office/drawing/2014/main" id="{7849FC4C-7D1E-4E4F-9C5C-A0B7117340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a:extLst>
              <a:ext uri="{FF2B5EF4-FFF2-40B4-BE49-F238E27FC236}">
                <a16:creationId xmlns:a16="http://schemas.microsoft.com/office/drawing/2014/main" id="{276B2BE2-392C-46CB-956E-E9A2558E51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26980" name="灯片编号占位符 3">
            <a:extLst>
              <a:ext uri="{FF2B5EF4-FFF2-40B4-BE49-F238E27FC236}">
                <a16:creationId xmlns:a16="http://schemas.microsoft.com/office/drawing/2014/main" id="{D976EA2F-8B04-44AD-8E15-842289F92A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F9A5DC1D-8095-4B33-955C-D9B9818A8C77}" type="slidenum">
              <a:rPr lang="zh-CN" altLang="en-US" smtClean="0">
                <a:latin typeface="Calibri" panose="020F0502020204030204" pitchFamily="34" charset="0"/>
                <a:ea typeface="宋体" panose="02010600030101010101" pitchFamily="2" charset="-122"/>
              </a:rPr>
              <a:pPr>
                <a:spcBef>
                  <a:spcPct val="0"/>
                </a:spcBef>
              </a:pPr>
              <a:t>58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445139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a:extLst>
              <a:ext uri="{FF2B5EF4-FFF2-40B4-BE49-F238E27FC236}">
                <a16:creationId xmlns:a16="http://schemas.microsoft.com/office/drawing/2014/main" id="{96F18E0B-B74A-4AA2-B3D8-E8EC933309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a:extLst>
              <a:ext uri="{FF2B5EF4-FFF2-40B4-BE49-F238E27FC236}">
                <a16:creationId xmlns:a16="http://schemas.microsoft.com/office/drawing/2014/main" id="{DBA1B558-503E-4195-9475-2E04C0229D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http://www.grin.com/object/external_document.257760/54e0cc24cefe8dc6edcf1fd147b788aa_LARGE.png</a:t>
            </a:r>
          </a:p>
          <a:p>
            <a:pPr eaLnBrk="1" hangingPunct="1">
              <a:spcBef>
                <a:spcPct val="0"/>
              </a:spcBef>
            </a:pPr>
            <a:endParaRPr lang="zh-CN" altLang="en-US" dirty="0"/>
          </a:p>
        </p:txBody>
      </p:sp>
      <p:sp>
        <p:nvSpPr>
          <p:cNvPr id="133124" name="灯片编号占位符 3">
            <a:extLst>
              <a:ext uri="{FF2B5EF4-FFF2-40B4-BE49-F238E27FC236}">
                <a16:creationId xmlns:a16="http://schemas.microsoft.com/office/drawing/2014/main" id="{F7549400-3136-4EF8-87BC-ABB8D84BCD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30C11E3-9DFC-405A-B649-05FBBA5FCF04}" type="slidenum">
              <a:rPr lang="zh-CN" altLang="en-US" smtClean="0"/>
              <a:pPr/>
              <a:t>59</a:t>
            </a:fld>
            <a:endParaRPr lang="zh-CN" altLang="en-US"/>
          </a:p>
        </p:txBody>
      </p:sp>
    </p:spTree>
    <p:extLst>
      <p:ext uri="{BB962C8B-B14F-4D97-AF65-F5344CB8AC3E}">
        <p14:creationId xmlns:p14="http://schemas.microsoft.com/office/powerpoint/2010/main" val="403980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60</a:t>
            </a:fld>
            <a:endParaRPr lang="zh-CN" altLang="en-US"/>
          </a:p>
        </p:txBody>
      </p:sp>
    </p:spTree>
    <p:extLst>
      <p:ext uri="{BB962C8B-B14F-4D97-AF65-F5344CB8AC3E}">
        <p14:creationId xmlns:p14="http://schemas.microsoft.com/office/powerpoint/2010/main" val="9539528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a:extLst>
              <a:ext uri="{FF2B5EF4-FFF2-40B4-BE49-F238E27FC236}">
                <a16:creationId xmlns:a16="http://schemas.microsoft.com/office/drawing/2014/main" id="{133DE9DD-CE4B-41B5-8116-BC8D82BE5E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备注占位符 2">
            <a:extLst>
              <a:ext uri="{FF2B5EF4-FFF2-40B4-BE49-F238E27FC236}">
                <a16:creationId xmlns:a16="http://schemas.microsoft.com/office/drawing/2014/main" id="{F685D8AC-26C3-4509-8FAA-3738488D98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从一个外周二联体微管的</a:t>
            </a:r>
            <a:r>
              <a:rPr lang="en-US" altLang="zh-CN" dirty="0"/>
              <a:t>A </a:t>
            </a:r>
            <a:r>
              <a:rPr lang="zh-CN" altLang="en-US" dirty="0"/>
              <a:t>管伸出的动力蛋白的马达结构域在相邻的二联体的</a:t>
            </a:r>
            <a:r>
              <a:rPr lang="en-US" altLang="zh-CN" dirty="0"/>
              <a:t>B </a:t>
            </a:r>
            <a:r>
              <a:rPr lang="zh-CN" altLang="en-US" dirty="0"/>
              <a:t>管上“行走”，导致二联体之间会产生滑动。 </a:t>
            </a:r>
          </a:p>
          <a:p>
            <a:pPr eaLnBrk="1" hangingPunct="1">
              <a:spcBef>
                <a:spcPct val="0"/>
              </a:spcBef>
            </a:pPr>
            <a:r>
              <a:rPr lang="zh-CN" altLang="en-US" dirty="0"/>
              <a:t>在完整的纤毛或鞭毛内部，组成轴丝的</a:t>
            </a:r>
            <a:r>
              <a:rPr lang="en-US" altLang="zh-CN" dirty="0"/>
              <a:t>9 </a:t>
            </a:r>
            <a:r>
              <a:rPr lang="zh-CN" altLang="en-US" dirty="0"/>
              <a:t>组二联体微管之间，外周微管与中央鞘之间都有规律地分布着许多辅助蛋白，将微管横向连成一体，相邻二联体微管之间的滑动受到“整体性”的阻碍，于是纤毛动力蛋白的行走所产生的动力便转化成纤毛的局部弯曲运动。</a:t>
            </a:r>
          </a:p>
          <a:p>
            <a:pPr eaLnBrk="1" hangingPunct="1">
              <a:spcBef>
                <a:spcPct val="0"/>
              </a:spcBef>
            </a:pPr>
            <a:endParaRPr lang="zh-CN" altLang="en-US" dirty="0"/>
          </a:p>
        </p:txBody>
      </p:sp>
      <p:sp>
        <p:nvSpPr>
          <p:cNvPr id="131076" name="灯片编号占位符 3">
            <a:extLst>
              <a:ext uri="{FF2B5EF4-FFF2-40B4-BE49-F238E27FC236}">
                <a16:creationId xmlns:a16="http://schemas.microsoft.com/office/drawing/2014/main" id="{2AC9680B-6A1D-4092-9D0F-88BD2AC9610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6B65CD82-AF23-4044-8F25-7C928031A3AB}" type="slidenum">
              <a:rPr lang="zh-CN" altLang="en-US" smtClean="0">
                <a:latin typeface="Calibri" panose="020F0502020204030204" pitchFamily="34" charset="0"/>
                <a:ea typeface="宋体" panose="02010600030101010101" pitchFamily="2" charset="-122"/>
              </a:rPr>
              <a:pPr>
                <a:spcBef>
                  <a:spcPct val="0"/>
                </a:spcBef>
              </a:pPr>
              <a:t>61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21108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a:extLst>
              <a:ext uri="{FF2B5EF4-FFF2-40B4-BE49-F238E27FC236}">
                <a16:creationId xmlns:a16="http://schemas.microsoft.com/office/drawing/2014/main" id="{82FB367B-54C6-48C8-8B0B-59AC732424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a:extLst>
              <a:ext uri="{FF2B5EF4-FFF2-40B4-BE49-F238E27FC236}">
                <a16:creationId xmlns:a16="http://schemas.microsoft.com/office/drawing/2014/main" id="{AC827A8E-E90E-44F5-9745-556BD43301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纤毛或鞭毛是单细胞原生生物的运动装置；</a:t>
            </a:r>
          </a:p>
          <a:p>
            <a:pPr eaLnBrk="1" hangingPunct="1">
              <a:spcBef>
                <a:spcPct val="0"/>
              </a:spcBef>
            </a:pPr>
            <a:r>
              <a:rPr lang="zh-CN" altLang="en-US" dirty="0"/>
              <a:t>一些动物细胞靠传输某些信号分子，影响靶细胞的定向分化与发育；</a:t>
            </a:r>
          </a:p>
          <a:p>
            <a:pPr eaLnBrk="1" hangingPunct="1">
              <a:spcBef>
                <a:spcPct val="0"/>
              </a:spcBef>
            </a:pPr>
            <a:r>
              <a:rPr lang="zh-CN" altLang="en-US" dirty="0"/>
              <a:t>作为感受装置，接收和传递外界物理或化学信号刺激，参与一系列细胞或机体内信号调控过程，影响细胞的生理状态或组织器官的发育。 </a:t>
            </a:r>
          </a:p>
          <a:p>
            <a:pPr eaLnBrk="1" hangingPunct="1">
              <a:spcBef>
                <a:spcPct val="0"/>
              </a:spcBef>
            </a:pPr>
            <a:r>
              <a:rPr lang="zh-CN" altLang="en-US" dirty="0"/>
              <a:t>在动物胚胎发育过程中，细胞或器官表面纤毛的结构和运动对决定躯体各器官的正常分布发挥重要的作用</a:t>
            </a:r>
            <a:r>
              <a:rPr lang="en-US" altLang="zh-CN" dirty="0"/>
              <a:t>;</a:t>
            </a:r>
          </a:p>
          <a:p>
            <a:pPr eaLnBrk="1" hangingPunct="1">
              <a:spcBef>
                <a:spcPct val="0"/>
              </a:spcBef>
            </a:pPr>
            <a:r>
              <a:rPr lang="zh-CN" altLang="en-US" dirty="0"/>
              <a:t>一些特化的纤毛还行使化学感受器的功能</a:t>
            </a:r>
            <a:r>
              <a:rPr lang="en-US" altLang="zh-CN" dirty="0"/>
              <a:t>; </a:t>
            </a:r>
          </a:p>
          <a:p>
            <a:pPr eaLnBrk="1" hangingPunct="1">
              <a:spcBef>
                <a:spcPct val="0"/>
              </a:spcBef>
            </a:pPr>
            <a:r>
              <a:rPr lang="zh-CN" altLang="en-US" dirty="0"/>
              <a:t>纤毛参与了发育过程中的两类重要的信号通路</a:t>
            </a:r>
            <a:r>
              <a:rPr lang="en-US" altLang="zh-CN" dirty="0"/>
              <a:t>——Hedgehog</a:t>
            </a:r>
            <a:r>
              <a:rPr lang="zh-CN" altLang="en-US" dirty="0"/>
              <a:t>（</a:t>
            </a:r>
            <a:r>
              <a:rPr lang="en-US" altLang="zh-CN" dirty="0" err="1"/>
              <a:t>Hh</a:t>
            </a:r>
            <a:r>
              <a:rPr lang="zh-CN" altLang="en-US" dirty="0"/>
              <a:t>）信号通路和</a:t>
            </a:r>
            <a:r>
              <a:rPr lang="en-US" altLang="zh-CN" dirty="0"/>
              <a:t>Wingless</a:t>
            </a:r>
            <a:r>
              <a:rPr lang="zh-CN" altLang="en-US" dirty="0"/>
              <a:t>（</a:t>
            </a:r>
            <a:r>
              <a:rPr lang="en-US" altLang="zh-CN" dirty="0" err="1"/>
              <a:t>Wnt</a:t>
            </a:r>
            <a:r>
              <a:rPr lang="zh-CN" altLang="en-US" dirty="0"/>
              <a:t>）信号通路</a:t>
            </a:r>
          </a:p>
        </p:txBody>
      </p:sp>
      <p:sp>
        <p:nvSpPr>
          <p:cNvPr id="142340" name="灯片编号占位符 3">
            <a:extLst>
              <a:ext uri="{FF2B5EF4-FFF2-40B4-BE49-F238E27FC236}">
                <a16:creationId xmlns:a16="http://schemas.microsoft.com/office/drawing/2014/main" id="{BBC59F59-A525-4E0C-9188-D80A0F810D4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3A911C5-BFF8-458D-96BD-E50B73EA5CCC}" type="slidenum">
              <a:rPr lang="zh-CN" altLang="en-US" smtClean="0"/>
              <a:pPr/>
              <a:t>63</a:t>
            </a:fld>
            <a:endParaRPr lang="zh-CN" altLang="en-US"/>
          </a:p>
        </p:txBody>
      </p:sp>
    </p:spTree>
    <p:extLst>
      <p:ext uri="{BB962C8B-B14F-4D97-AF65-F5344CB8AC3E}">
        <p14:creationId xmlns:p14="http://schemas.microsoft.com/office/powerpoint/2010/main" val="34793094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a:extLst>
              <a:ext uri="{FF2B5EF4-FFF2-40B4-BE49-F238E27FC236}">
                <a16:creationId xmlns:a16="http://schemas.microsoft.com/office/drawing/2014/main" id="{5161553C-FF55-4E37-856F-86AA929A5C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a:extLst>
              <a:ext uri="{FF2B5EF4-FFF2-40B4-BE49-F238E27FC236}">
                <a16:creationId xmlns:a16="http://schemas.microsoft.com/office/drawing/2014/main" id="{B0E0CC83-D6D2-47DF-A5F6-8B5BDC492CB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纺锤体微管包括动粒微管、极微管和星体微管。</a:t>
            </a:r>
          </a:p>
          <a:p>
            <a:pPr eaLnBrk="1" hangingPunct="1">
              <a:spcBef>
                <a:spcPct val="0"/>
              </a:spcBef>
            </a:pPr>
            <a:r>
              <a:rPr lang="zh-CN" altLang="en-US" dirty="0"/>
              <a:t>有丝分裂过程中染色体的运动有赖于纺锤体微管的组装和去组装。</a:t>
            </a:r>
          </a:p>
          <a:p>
            <a:pPr eaLnBrk="1" hangingPunct="1">
              <a:spcBef>
                <a:spcPct val="0"/>
              </a:spcBef>
            </a:pPr>
            <a:r>
              <a:rPr lang="zh-CN" altLang="en-US" dirty="0"/>
              <a:t>由于重叠的</a:t>
            </a:r>
            <a:r>
              <a:rPr lang="en-US" altLang="zh-CN" dirty="0"/>
              <a:t>2 </a:t>
            </a:r>
            <a:r>
              <a:rPr lang="zh-CN" altLang="en-US" dirty="0"/>
              <a:t>条微管的极性相反， 故当双极驱动蛋白四聚体沿微管向正极运动时，纺锤体 两极间的距离延长</a:t>
            </a:r>
          </a:p>
        </p:txBody>
      </p:sp>
      <p:sp>
        <p:nvSpPr>
          <p:cNvPr id="136196" name="灯片编号占位符 3">
            <a:extLst>
              <a:ext uri="{FF2B5EF4-FFF2-40B4-BE49-F238E27FC236}">
                <a16:creationId xmlns:a16="http://schemas.microsoft.com/office/drawing/2014/main" id="{71F1FFA3-5EB7-4C5C-9C1C-3E13339208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85338987-993C-43D7-A8FD-553E6A2C7BEC}" type="slidenum">
              <a:rPr lang="zh-CN" altLang="en-US" smtClean="0">
                <a:latin typeface="Calibri" panose="020F0502020204030204" pitchFamily="34" charset="0"/>
                <a:ea typeface="宋体" panose="02010600030101010101" pitchFamily="2" charset="-122"/>
              </a:rPr>
              <a:pPr>
                <a:spcBef>
                  <a:spcPct val="0"/>
                </a:spcBef>
              </a:pPr>
              <a:t>64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599678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035422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66</a:t>
            </a:fld>
            <a:endParaRPr lang="zh-CN" altLang="en-US"/>
          </a:p>
        </p:txBody>
      </p:sp>
    </p:spTree>
    <p:extLst>
      <p:ext uri="{BB962C8B-B14F-4D97-AF65-F5344CB8AC3E}">
        <p14:creationId xmlns:p14="http://schemas.microsoft.com/office/powerpoint/2010/main" val="5017501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67</a:t>
            </a:fld>
            <a:endParaRPr lang="zh-CN" altLang="en-US"/>
          </a:p>
        </p:txBody>
      </p:sp>
    </p:spTree>
    <p:extLst>
      <p:ext uri="{BB962C8B-B14F-4D97-AF65-F5344CB8AC3E}">
        <p14:creationId xmlns:p14="http://schemas.microsoft.com/office/powerpoint/2010/main" val="277877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单体</a:t>
            </a:r>
            <a:r>
              <a:rPr lang="en-US" altLang="zh-CN" dirty="0"/>
              <a:t>actin</a:t>
            </a:r>
            <a:r>
              <a:rPr lang="zh-CN" altLang="en-US" dirty="0"/>
              <a:t>不易水解</a:t>
            </a:r>
            <a:r>
              <a:rPr lang="en-US" altLang="zh-CN" dirty="0"/>
              <a:t>ATP</a:t>
            </a:r>
            <a:r>
              <a:rPr lang="zh-CN" altLang="en-US" dirty="0"/>
              <a:t>。聚合时，</a:t>
            </a:r>
            <a:r>
              <a:rPr lang="en-US" altLang="zh-CN" dirty="0"/>
              <a:t>ATP</a:t>
            </a:r>
            <a:r>
              <a:rPr lang="zh-CN" altLang="en-US" dirty="0"/>
              <a:t>水解成</a:t>
            </a:r>
            <a:r>
              <a:rPr lang="en-US" altLang="zh-CN" dirty="0"/>
              <a:t>ADP</a:t>
            </a:r>
            <a:r>
              <a:rPr lang="zh-CN" altLang="en-US" dirty="0"/>
              <a:t>和</a:t>
            </a:r>
            <a:r>
              <a:rPr lang="en-US" altLang="zh-CN" dirty="0"/>
              <a:t>Pi</a:t>
            </a:r>
            <a:r>
              <a:rPr lang="zh-CN" altLang="en-US" dirty="0"/>
              <a:t>。当</a:t>
            </a:r>
            <a:r>
              <a:rPr lang="en-US" altLang="zh-CN" dirty="0"/>
              <a:t>Pi</a:t>
            </a:r>
            <a:r>
              <a:rPr lang="zh-CN" altLang="en-US" dirty="0"/>
              <a:t>释放时，</a:t>
            </a:r>
            <a:r>
              <a:rPr lang="en-US" altLang="zh-CN" dirty="0"/>
              <a:t>Actin-ADP</a:t>
            </a:r>
            <a:r>
              <a:rPr lang="zh-CN" altLang="en-US" dirty="0"/>
              <a:t>与纤维的结合变得很弱。</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体外微丝的组装</a:t>
            </a:r>
            <a:r>
              <a:rPr lang="en-US" altLang="zh-CN" dirty="0"/>
              <a:t>/ </a:t>
            </a:r>
            <a:r>
              <a:rPr lang="zh-CN" altLang="en-US" dirty="0"/>
              <a:t>去组装与溶液中所含肌动蛋白的状态（结合</a:t>
            </a:r>
            <a:r>
              <a:rPr lang="en-US" altLang="zh-CN" dirty="0"/>
              <a:t>ATP </a:t>
            </a:r>
            <a:r>
              <a:rPr lang="zh-CN" altLang="en-US" dirty="0"/>
              <a:t>或 </a:t>
            </a:r>
            <a:r>
              <a:rPr lang="en-US" altLang="zh-CN" dirty="0"/>
              <a:t>ADP</a:t>
            </a:r>
            <a:r>
              <a:rPr lang="zh-CN" altLang="en-US" dirty="0"/>
              <a:t>）、离子的种类及浓度等参数相关联</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8</a:t>
            </a:fld>
            <a:endParaRPr lang="zh-CN" altLang="en-US"/>
          </a:p>
        </p:txBody>
      </p:sp>
    </p:spTree>
    <p:extLst>
      <p:ext uri="{BB962C8B-B14F-4D97-AF65-F5344CB8AC3E}">
        <p14:creationId xmlns:p14="http://schemas.microsoft.com/office/powerpoint/2010/main" val="4672783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F78FC34-E428-447E-A311-809BE94C0956}" type="slidenum">
              <a:rPr lang="zh-CN" altLang="en-US" smtClean="0"/>
              <a:t>68</a:t>
            </a:fld>
            <a:endParaRPr lang="zh-CN" altLang="en-US"/>
          </a:p>
        </p:txBody>
      </p:sp>
    </p:spTree>
    <p:extLst>
      <p:ext uri="{BB962C8B-B14F-4D97-AF65-F5344CB8AC3E}">
        <p14:creationId xmlns:p14="http://schemas.microsoft.com/office/powerpoint/2010/main" val="8920478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a:extLst>
              <a:ext uri="{FF2B5EF4-FFF2-40B4-BE49-F238E27FC236}">
                <a16:creationId xmlns:a16="http://schemas.microsoft.com/office/drawing/2014/main" id="{1AAC533C-723F-48A8-AFAD-36529C6BE4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备注占位符 2">
            <a:extLst>
              <a:ext uri="{FF2B5EF4-FFF2-40B4-BE49-F238E27FC236}">
                <a16:creationId xmlns:a16="http://schemas.microsoft.com/office/drawing/2014/main" id="{BEDFEC0B-84AA-4210-9FF1-E6EB679580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两个单体的杆状区以平行排列的方式形成双股螺旋的二聚体</a:t>
            </a:r>
            <a:r>
              <a:rPr lang="en-US" altLang="zh-CN" dirty="0"/>
              <a:t>;</a:t>
            </a:r>
          </a:p>
          <a:p>
            <a:pPr eaLnBrk="1" hangingPunct="1">
              <a:spcBef>
                <a:spcPct val="0"/>
              </a:spcBef>
            </a:pPr>
            <a:r>
              <a:rPr lang="zh-CN" altLang="en-US" dirty="0"/>
              <a:t>两个二聚体以反向平行和半分子交错的形式组装成四聚体（</a:t>
            </a:r>
            <a:r>
              <a:rPr lang="en-US" altLang="zh-CN" dirty="0"/>
              <a:t>tetramer</a:t>
            </a:r>
            <a:r>
              <a:rPr lang="zh-CN" altLang="en-US" dirty="0"/>
              <a:t>）</a:t>
            </a:r>
            <a:r>
              <a:rPr lang="en-US" altLang="zh-CN" dirty="0"/>
              <a:t>;</a:t>
            </a:r>
          </a:p>
          <a:p>
            <a:pPr eaLnBrk="1" hangingPunct="1">
              <a:spcBef>
                <a:spcPct val="0"/>
              </a:spcBef>
            </a:pPr>
            <a:r>
              <a:rPr lang="zh-CN" altLang="en-US" dirty="0"/>
              <a:t>四聚体之间在纵向（首尾）和侧向相互用，最终组装成横截面由</a:t>
            </a:r>
            <a:r>
              <a:rPr lang="en-US" altLang="zh-CN" dirty="0"/>
              <a:t>32 </a:t>
            </a:r>
            <a:r>
              <a:rPr lang="zh-CN" altLang="en-US" dirty="0"/>
              <a:t>个中间丝蛋白分子组成，长度不等的中间丝</a:t>
            </a:r>
          </a:p>
        </p:txBody>
      </p:sp>
      <p:sp>
        <p:nvSpPr>
          <p:cNvPr id="146436" name="灯片编号占位符 3">
            <a:extLst>
              <a:ext uri="{FF2B5EF4-FFF2-40B4-BE49-F238E27FC236}">
                <a16:creationId xmlns:a16="http://schemas.microsoft.com/office/drawing/2014/main" id="{34B76435-0920-4276-A0FE-5BDCF31A36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05A61432-74A3-400F-9389-5D41855C781C}" type="slidenum">
              <a:rPr lang="zh-CN" altLang="en-US" smtClean="0">
                <a:latin typeface="Calibri" panose="020F0502020204030204" pitchFamily="34" charset="0"/>
                <a:ea typeface="宋体" panose="02010600030101010101" pitchFamily="2" charset="-122"/>
              </a:rPr>
              <a:pPr>
                <a:spcBef>
                  <a:spcPct val="0"/>
                </a:spcBef>
              </a:pPr>
              <a:t>69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570242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71</a:t>
            </a:fld>
            <a:endParaRPr lang="zh-CN" altLang="en-US"/>
          </a:p>
        </p:txBody>
      </p:sp>
    </p:spTree>
    <p:extLst>
      <p:ext uri="{BB962C8B-B14F-4D97-AF65-F5344CB8AC3E}">
        <p14:creationId xmlns:p14="http://schemas.microsoft.com/office/powerpoint/2010/main" val="41744000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a:extLst>
              <a:ext uri="{FF2B5EF4-FFF2-40B4-BE49-F238E27FC236}">
                <a16:creationId xmlns:a16="http://schemas.microsoft.com/office/drawing/2014/main" id="{A260379B-068E-4D88-B9C7-D377CF773D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备注占位符 2">
            <a:extLst>
              <a:ext uri="{FF2B5EF4-FFF2-40B4-BE49-F238E27FC236}">
                <a16:creationId xmlns:a16="http://schemas.microsoft.com/office/drawing/2014/main" id="{9C82480C-C897-43CC-A4C7-EDC1F003DF8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simplex epidermolysis bullosa</a:t>
            </a:r>
            <a:r>
              <a:rPr lang="zh-CN" altLang="en-US" dirty="0"/>
              <a:t>，</a:t>
            </a:r>
            <a:r>
              <a:rPr lang="en-US" altLang="zh-CN" dirty="0"/>
              <a:t>EBS</a:t>
            </a:r>
            <a:r>
              <a:rPr lang="zh-CN" altLang="en-US" dirty="0"/>
              <a:t>单纯型大疱性表皮松解症因角蛋白</a:t>
            </a:r>
            <a:r>
              <a:rPr lang="en-US" altLang="zh-CN" dirty="0"/>
              <a:t>K5</a:t>
            </a:r>
            <a:r>
              <a:rPr lang="zh-CN" altLang="en-US" dirty="0"/>
              <a:t>或</a:t>
            </a:r>
            <a:r>
              <a:rPr lang="en-US" altLang="zh-CN" dirty="0"/>
              <a:t>K14</a:t>
            </a:r>
            <a:r>
              <a:rPr lang="zh-CN" altLang="en-US" dirty="0"/>
              <a:t>的基因突变引起基底细胞内角蛋白的组成和结构异常，电镜示表皮基底细胞内张力微丝异常，产生临床的大疱性损害。主要是表皮对机械损伤的反应加剧，故当多次摩擦后，即可于手、肘、膝、足及其它部位发生水疱及大疱</a:t>
            </a:r>
          </a:p>
        </p:txBody>
      </p:sp>
      <p:sp>
        <p:nvSpPr>
          <p:cNvPr id="154628" name="灯片编号占位符 3">
            <a:extLst>
              <a:ext uri="{FF2B5EF4-FFF2-40B4-BE49-F238E27FC236}">
                <a16:creationId xmlns:a16="http://schemas.microsoft.com/office/drawing/2014/main" id="{26B972B2-ECAF-40E0-873F-793F82FCA1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103A463-1BBC-4E27-98F8-4C7213AB5255}" type="slidenum">
              <a:rPr lang="zh-CN" altLang="en-US" smtClean="0">
                <a:ea typeface="宋体" panose="02010600030101010101" pitchFamily="2" charset="-122"/>
              </a:rPr>
              <a:pPr/>
              <a:t>72</a:t>
            </a:fld>
            <a:endParaRPr lang="zh-CN" altLang="en-US">
              <a:ea typeface="宋体" panose="02010600030101010101" pitchFamily="2" charset="-122"/>
            </a:endParaRPr>
          </a:p>
        </p:txBody>
      </p:sp>
    </p:spTree>
    <p:extLst>
      <p:ext uri="{BB962C8B-B14F-4D97-AF65-F5344CB8AC3E}">
        <p14:creationId xmlns:p14="http://schemas.microsoft.com/office/powerpoint/2010/main" val="31855910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6A3D2254-3F12-4F3F-AE12-562330CF15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2F17698E-BFF0-4978-8A70-0BF6403011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动态、稳定结构？</a:t>
            </a:r>
          </a:p>
        </p:txBody>
      </p:sp>
      <p:sp>
        <p:nvSpPr>
          <p:cNvPr id="10244" name="灯片编号占位符 3">
            <a:extLst>
              <a:ext uri="{FF2B5EF4-FFF2-40B4-BE49-F238E27FC236}">
                <a16:creationId xmlns:a16="http://schemas.microsoft.com/office/drawing/2014/main" id="{8D53D0EA-E407-45AC-AE77-C5F4F8B4C80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1EE5A385-611E-4978-A7E9-C9EE1460625C}" type="slidenum">
              <a:rPr lang="zh-CN" altLang="en-US" smtClean="0">
                <a:latin typeface="Calibri" panose="020F0502020204030204" pitchFamily="34" charset="0"/>
                <a:ea typeface="宋体" panose="02010600030101010101" pitchFamily="2" charset="-122"/>
              </a:rPr>
              <a:pPr>
                <a:spcBef>
                  <a:spcPct val="0"/>
                </a:spcBef>
              </a:pPr>
              <a:t>74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187721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8AEB9C93-4397-4573-913A-E3A09BB870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021139EA-8602-449F-AE96-BA4D7860FC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细胞松弛素：是一组真菌的代谢产物，与微丝结合后可以将微丝切断，并结合在微丝末端阻抑肌动蛋白在该部位的聚合，但对微丝的解聚没有明显影响，因而用细胞松弛素处理细胞可以破坏微丝的网络结构，并阻止细胞的运动</a:t>
            </a:r>
            <a:endParaRPr lang="en-US" altLang="zh-CN"/>
          </a:p>
          <a:p>
            <a:pPr eaLnBrk="1" hangingPunct="1">
              <a:spcBef>
                <a:spcPct val="0"/>
              </a:spcBef>
            </a:pPr>
            <a:r>
              <a:rPr lang="zh-CN" altLang="en-US"/>
              <a:t>鬼笔环肽：是一种由毒蕈（</a:t>
            </a:r>
            <a:r>
              <a:rPr lang="en-US" altLang="zh-CN"/>
              <a:t>Amanita phallodies</a:t>
            </a:r>
            <a:r>
              <a:rPr lang="zh-CN" altLang="en-US"/>
              <a:t>）产生的双环杆肽，与微丝表面有强亲和力，但不与肌动蛋白单体结合，能阻止微丝的解聚，使其保持稳定状态。用荧光标记的鬼笔环肽染色可清晰地显示细胞中微丝的分布</a:t>
            </a:r>
          </a:p>
        </p:txBody>
      </p:sp>
      <p:sp>
        <p:nvSpPr>
          <p:cNvPr id="27652" name="灯片编号占位符 3">
            <a:extLst>
              <a:ext uri="{FF2B5EF4-FFF2-40B4-BE49-F238E27FC236}">
                <a16:creationId xmlns:a16="http://schemas.microsoft.com/office/drawing/2014/main" id="{B39C96A8-A3DC-4F30-9D84-8CC21399770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1B229999-8AB0-4588-BA81-2642B73B8FC7}" type="slidenum">
              <a:rPr lang="zh-CN" altLang="en-US" smtClean="0">
                <a:latin typeface="Calibri" panose="020F0502020204030204" pitchFamily="34" charset="0"/>
                <a:ea typeface="宋体" panose="02010600030101010101" pitchFamily="2" charset="-122"/>
              </a:rPr>
              <a:pPr>
                <a:spcBef>
                  <a:spcPct val="0"/>
                </a:spcBef>
              </a:pPr>
              <a:t>10</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1542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11</a:t>
            </a:fld>
            <a:endParaRPr lang="zh-CN" altLang="en-US"/>
          </a:p>
        </p:txBody>
      </p:sp>
    </p:spTree>
    <p:extLst>
      <p:ext uri="{BB962C8B-B14F-4D97-AF65-F5344CB8AC3E}">
        <p14:creationId xmlns:p14="http://schemas.microsoft.com/office/powerpoint/2010/main" val="743730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07CF6B9F-10F4-435D-8459-6461299652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978D9A6C-89A0-4759-A421-220607E808C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成核，单体抑制，加帽（封端），交联，成束，解聚，隔断</a:t>
            </a:r>
          </a:p>
        </p:txBody>
      </p:sp>
      <p:sp>
        <p:nvSpPr>
          <p:cNvPr id="30724" name="灯片编号占位符 3">
            <a:extLst>
              <a:ext uri="{FF2B5EF4-FFF2-40B4-BE49-F238E27FC236}">
                <a16:creationId xmlns:a16="http://schemas.microsoft.com/office/drawing/2014/main" id="{6E352665-F38A-44A0-91AA-2A80E17801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F4C1B0F2-3618-4BB0-8335-403D6A934DA2}" type="slidenum">
              <a:rPr lang="zh-CN" altLang="en-US" smtClean="0">
                <a:latin typeface="Calibri" panose="020F0502020204030204" pitchFamily="34" charset="0"/>
                <a:ea typeface="宋体" panose="02010600030101010101" pitchFamily="2" charset="-122"/>
              </a:rPr>
              <a:pPr>
                <a:spcBef>
                  <a:spcPct val="0"/>
                </a:spcBef>
              </a:pPr>
              <a:t>12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97949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1826-1DBB-41AD-AE7E-FE87E43686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F059D67-D9FF-4B7D-B066-134CF6638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5769805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3B5B8-B016-4CAB-B5B6-1B15E3396F5E}"/>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AC0B4C8-66A6-4E1D-A84B-72A3155ACA2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A84F043-5B2E-4F6C-83D7-AFB339115093}"/>
              </a:ext>
            </a:extLst>
          </p:cNvPr>
          <p:cNvSpPr>
            <a:spLocks noGrp="1"/>
          </p:cNvSpPr>
          <p:nvPr>
            <p:ph type="dt" sz="half" idx="10"/>
          </p:nvPr>
        </p:nvSpPr>
        <p:spPr>
          <a:xfrm>
            <a:off x="838200" y="6356350"/>
            <a:ext cx="2743200" cy="365125"/>
          </a:xfrm>
          <a:prstGeom prst="rect">
            <a:avLst/>
          </a:prstGeom>
        </p:spPr>
        <p:txBody>
          <a:bodyPr/>
          <a:lstStyle/>
          <a:p>
            <a:fld id="{5429C27E-43E5-4BAD-8D40-9A1B48C1B5A3}" type="datetimeFigureOut">
              <a:rPr lang="zh-CN" altLang="en-US" smtClean="0"/>
              <a:t>2023-04-20</a:t>
            </a:fld>
            <a:endParaRPr lang="zh-CN" altLang="en-US"/>
          </a:p>
        </p:txBody>
      </p:sp>
      <p:sp>
        <p:nvSpPr>
          <p:cNvPr id="5" name="页脚占位符 4">
            <a:extLst>
              <a:ext uri="{FF2B5EF4-FFF2-40B4-BE49-F238E27FC236}">
                <a16:creationId xmlns:a16="http://schemas.microsoft.com/office/drawing/2014/main" id="{67DDFA01-B5D5-49BB-B43C-5B2D2DD4C0A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65F137-F334-4AAC-AE48-80FD21C0239B}"/>
              </a:ext>
            </a:extLst>
          </p:cNvPr>
          <p:cNvSpPr>
            <a:spLocks noGrp="1"/>
          </p:cNvSpPr>
          <p:nvPr>
            <p:ph type="sldNum" sz="quarter" idx="12"/>
          </p:nvPr>
        </p:nvSpPr>
        <p:spPr>
          <a:xfrm>
            <a:off x="8610600" y="6356350"/>
            <a:ext cx="2743200" cy="365125"/>
          </a:xfrm>
          <a:prstGeom prst="rect">
            <a:avLst/>
          </a:prstGeom>
        </p:spPr>
        <p:txBody>
          <a:bodyPr/>
          <a:lstStyle/>
          <a:p>
            <a:fld id="{9FC85E21-9AC7-4874-B7FF-EA1E4E983464}" type="slidenum">
              <a:rPr lang="zh-CN" altLang="en-US" smtClean="0"/>
              <a:t>‹#›</a:t>
            </a:fld>
            <a:endParaRPr lang="zh-CN" altLang="en-US"/>
          </a:p>
        </p:txBody>
      </p:sp>
    </p:spTree>
    <p:extLst>
      <p:ext uri="{BB962C8B-B14F-4D97-AF65-F5344CB8AC3E}">
        <p14:creationId xmlns:p14="http://schemas.microsoft.com/office/powerpoint/2010/main" val="79428895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10C78-72EC-4A5B-8448-F5BFA6D3C7D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1956904"/>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51368"/>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67E7FB-01A2-4741-8C38-8960FBAC50A1}"/>
              </a:ext>
            </a:extLst>
          </p:cNvPr>
          <p:cNvSpPr>
            <a:spLocks noGrp="1"/>
          </p:cNvSpPr>
          <p:nvPr>
            <p:ph type="title"/>
          </p:nvPr>
        </p:nvSpPr>
        <p:spPr>
          <a:xfrm>
            <a:off x="824366" y="203196"/>
            <a:ext cx="11062834"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C3F7B24-7889-4FB4-8A5C-21D9663CB589}"/>
              </a:ext>
            </a:extLst>
          </p:cNvPr>
          <p:cNvSpPr>
            <a:spLocks noGrp="1"/>
          </p:cNvSpPr>
          <p:nvPr>
            <p:ph type="body" idx="1"/>
          </p:nvPr>
        </p:nvSpPr>
        <p:spPr>
          <a:xfrm>
            <a:off x="824366" y="1219200"/>
            <a:ext cx="11062834" cy="54356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a:extLst>
              <a:ext uri="{FF2B5EF4-FFF2-40B4-BE49-F238E27FC236}">
                <a16:creationId xmlns:a16="http://schemas.microsoft.com/office/drawing/2014/main" id="{1E647F37-8040-4BA9-BEFE-044E6244E710}"/>
              </a:ext>
            </a:extLst>
          </p:cNvPr>
          <p:cNvSpPr/>
          <p:nvPr userDrawn="1"/>
        </p:nvSpPr>
        <p:spPr>
          <a:xfrm>
            <a:off x="0" y="203196"/>
            <a:ext cx="396000" cy="72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9E1C936-65D7-4CA3-9FB6-D947B2F35EC1}"/>
              </a:ext>
            </a:extLst>
          </p:cNvPr>
          <p:cNvSpPr/>
          <p:nvPr userDrawn="1"/>
        </p:nvSpPr>
        <p:spPr>
          <a:xfrm>
            <a:off x="440356" y="203196"/>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11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ransition spd="slow">
    <p:wipe dir="r"/>
  </p:transition>
  <p:txStyles>
    <p:title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1.jpeg"/></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81.jpeg"/></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84.jpeg"/><Relationship Id="rId4" Type="http://schemas.openxmlformats.org/officeDocument/2006/relationships/image" Target="../media/image83.jpeg"/></Relationships>
</file>

<file path=ppt/slides/_rels/slide5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3.jpeg"/></Relationships>
</file>

<file path=ppt/slides/_rels/slide6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95.jpeg"/></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10.jpeg"/><Relationship Id="rId4" Type="http://schemas.openxmlformats.org/officeDocument/2006/relationships/image" Target="../media/image109.jpeg"/></Relationships>
</file>

<file path=ppt/slides/_rels/slide7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97180156-49E0-433B-8D8B-07D9628B5C9E}"/>
              </a:ext>
            </a:extLst>
          </p:cNvPr>
          <p:cNvSpPr txBox="1">
            <a:spLocks noChangeArrowheads="1"/>
          </p:cNvSpPr>
          <p:nvPr/>
        </p:nvSpPr>
        <p:spPr bwMode="auto">
          <a:xfrm>
            <a:off x="2472612" y="589981"/>
            <a:ext cx="72467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lvl="0" algn="ctr">
              <a:spcBef>
                <a:spcPts val="600"/>
              </a:spcBef>
              <a:defRPr/>
            </a:pPr>
            <a:r>
              <a:rPr lang="zh-CN" altLang="en-US" sz="1400" b="1" dirty="0">
                <a:solidFill>
                  <a:srgbClr val="003366"/>
                </a:solidFill>
                <a:latin typeface="Arial" charset="0"/>
                <a:ea typeface="微软雅黑" panose="020B0503020204020204" pitchFamily="34" charset="-122"/>
              </a:rPr>
              <a:t>丁明孝  王喜忠  张传茂  陈建国  主编 </a:t>
            </a:r>
            <a:endParaRPr kumimoji="0" lang="en-US" altLang="zh-CN" sz="14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细胞生物学（第</a:t>
            </a:r>
            <a:r>
              <a:rPr kumimoji="0" lang="en-US" altLang="zh-CN"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5</a:t>
            </a: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版）</a:t>
            </a:r>
            <a:endParaRPr kumimoji="0" lang="en-US" altLang="zh-CN" sz="16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p:txBody>
      </p:sp>
      <p:sp>
        <p:nvSpPr>
          <p:cNvPr id="16" name="Rectangle 7">
            <a:extLst>
              <a:ext uri="{FF2B5EF4-FFF2-40B4-BE49-F238E27FC236}">
                <a16:creationId xmlns:a16="http://schemas.microsoft.com/office/drawing/2014/main" id="{A78AE70E-DCB4-40E0-A51E-3663056F857F}"/>
              </a:ext>
            </a:extLst>
          </p:cNvPr>
          <p:cNvSpPr>
            <a:spLocks noChangeArrowheads="1"/>
          </p:cNvSpPr>
          <p:nvPr/>
        </p:nvSpPr>
        <p:spPr bwMode="auto">
          <a:xfrm>
            <a:off x="3404787" y="1628032"/>
            <a:ext cx="8787213" cy="1080000"/>
          </a:xfrm>
          <a:prstGeom prst="rect">
            <a:avLst/>
          </a:prstGeom>
          <a:solidFill>
            <a:srgbClr val="00336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8">
            <a:extLst>
              <a:ext uri="{FF2B5EF4-FFF2-40B4-BE49-F238E27FC236}">
                <a16:creationId xmlns:a16="http://schemas.microsoft.com/office/drawing/2014/main" id="{95C8E4A8-D2A0-418F-BF24-5AF8A625EF46}"/>
              </a:ext>
            </a:extLst>
          </p:cNvPr>
          <p:cNvSpPr/>
          <p:nvPr/>
        </p:nvSpPr>
        <p:spPr bwMode="auto">
          <a:xfrm>
            <a:off x="0" y="1628032"/>
            <a:ext cx="3600000" cy="1080000"/>
          </a:xfrm>
          <a:custGeom>
            <a:avLst/>
            <a:gdLst>
              <a:gd name="T0" fmla="*/ 4054 w 4054"/>
              <a:gd name="T1" fmla="*/ 804 h 1623"/>
              <a:gd name="T2" fmla="*/ 3860 w 4054"/>
              <a:gd name="T3" fmla="*/ 631 h 1623"/>
              <a:gd name="T4" fmla="*/ 3860 w 4054"/>
              <a:gd name="T5" fmla="*/ 0 h 1623"/>
              <a:gd name="T6" fmla="*/ 0 w 4054"/>
              <a:gd name="T7" fmla="*/ 0 h 1623"/>
              <a:gd name="T8" fmla="*/ 0 w 4054"/>
              <a:gd name="T9" fmla="*/ 1623 h 1623"/>
              <a:gd name="T10" fmla="*/ 3860 w 4054"/>
              <a:gd name="T11" fmla="*/ 1623 h 1623"/>
              <a:gd name="T12" fmla="*/ 3860 w 4054"/>
              <a:gd name="T13" fmla="*/ 976 h 1623"/>
              <a:gd name="T14" fmla="*/ 4054 w 4054"/>
              <a:gd name="T15" fmla="*/ 80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4" h="1623">
                <a:moveTo>
                  <a:pt x="4054" y="804"/>
                </a:moveTo>
                <a:lnTo>
                  <a:pt x="3860" y="631"/>
                </a:lnTo>
                <a:lnTo>
                  <a:pt x="3860" y="0"/>
                </a:lnTo>
                <a:lnTo>
                  <a:pt x="0" y="0"/>
                </a:lnTo>
                <a:lnTo>
                  <a:pt x="0" y="1623"/>
                </a:lnTo>
                <a:lnTo>
                  <a:pt x="3860" y="1623"/>
                </a:lnTo>
                <a:lnTo>
                  <a:pt x="3860" y="976"/>
                </a:lnTo>
                <a:lnTo>
                  <a:pt x="4054" y="804"/>
                </a:lnTo>
                <a:close/>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5">
            <a:extLst>
              <a:ext uri="{FF2B5EF4-FFF2-40B4-BE49-F238E27FC236}">
                <a16:creationId xmlns:a16="http://schemas.microsoft.com/office/drawing/2014/main" id="{8954B37B-B9BB-40FC-84DE-08CACC72E1A0}"/>
              </a:ext>
            </a:extLst>
          </p:cNvPr>
          <p:cNvSpPr txBox="1"/>
          <p:nvPr/>
        </p:nvSpPr>
        <p:spPr>
          <a:xfrm>
            <a:off x="195212" y="1814089"/>
            <a:ext cx="320957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itchFamily="34" charset="-122"/>
                <a:cs typeface="+mn-cs"/>
              </a:rPr>
              <a:t>第八章</a:t>
            </a:r>
          </a:p>
        </p:txBody>
      </p:sp>
      <p:sp>
        <p:nvSpPr>
          <p:cNvPr id="19" name="TextBox 6">
            <a:extLst>
              <a:ext uri="{FF2B5EF4-FFF2-40B4-BE49-F238E27FC236}">
                <a16:creationId xmlns:a16="http://schemas.microsoft.com/office/drawing/2014/main" id="{A82192F3-09FC-4F42-A32B-56380550AC93}"/>
              </a:ext>
            </a:extLst>
          </p:cNvPr>
          <p:cNvSpPr txBox="1"/>
          <p:nvPr/>
        </p:nvSpPr>
        <p:spPr>
          <a:xfrm>
            <a:off x="4294999" y="1814089"/>
            <a:ext cx="7006790" cy="707886"/>
          </a:xfrm>
          <a:prstGeom prst="rect">
            <a:avLst/>
          </a:prstGeom>
          <a:noFill/>
        </p:spPr>
        <p:txBody>
          <a:bodyPr wrap="none" rtlCol="0">
            <a:spAutoFit/>
          </a:bodyPr>
          <a:lstStyle/>
          <a:p>
            <a:pPr lvl="0" algn="ctr"/>
            <a:r>
              <a:rPr lang="zh-CN" altLang="en-US" sz="4000" b="1" dirty="0">
                <a:solidFill>
                  <a:prstClr val="white"/>
                </a:solidFill>
                <a:latin typeface="微软雅黑" pitchFamily="34" charset="-122"/>
                <a:ea typeface="微软雅黑" pitchFamily="34" charset="-122"/>
              </a:rPr>
              <a:t>细 胞 骨 架（</a:t>
            </a:r>
            <a:r>
              <a:rPr lang="en-US" altLang="zh-CN" sz="4000" b="1" dirty="0">
                <a:solidFill>
                  <a:prstClr val="white"/>
                </a:solidFill>
                <a:latin typeface="微软雅黑" pitchFamily="34" charset="-122"/>
                <a:ea typeface="微软雅黑" pitchFamily="34" charset="-122"/>
              </a:rPr>
              <a:t>cytoskeleton</a:t>
            </a:r>
            <a:r>
              <a:rPr lang="zh-CN" altLang="en-US" sz="4000" b="1" dirty="0">
                <a:solidFill>
                  <a:prstClr val="white"/>
                </a:solidFill>
                <a:latin typeface="微软雅黑" pitchFamily="34" charset="-122"/>
                <a:ea typeface="微软雅黑" pitchFamily="34" charset="-122"/>
              </a:rPr>
              <a:t>）</a:t>
            </a:r>
          </a:p>
        </p:txBody>
      </p:sp>
      <p:pic>
        <p:nvPicPr>
          <p:cNvPr id="9" name="图片 8" descr="8-1">
            <a:extLst>
              <a:ext uri="{FF2B5EF4-FFF2-40B4-BE49-F238E27FC236}">
                <a16:creationId xmlns:a16="http://schemas.microsoft.com/office/drawing/2014/main" id="{354E2C0B-15C5-447F-9ED8-D43ABAD4CB8E}"/>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2158643" y="3931470"/>
            <a:ext cx="7874715" cy="1800000"/>
          </a:xfrm>
          <a:prstGeom prst="rect">
            <a:avLst/>
          </a:prstGeom>
        </p:spPr>
      </p:pic>
      <p:sp>
        <p:nvSpPr>
          <p:cNvPr id="10" name="矩形 9">
            <a:extLst>
              <a:ext uri="{FF2B5EF4-FFF2-40B4-BE49-F238E27FC236}">
                <a16:creationId xmlns:a16="http://schemas.microsoft.com/office/drawing/2014/main" id="{5A56F9A0-1695-4DD7-9083-44F85BEA0CB9}"/>
              </a:ext>
            </a:extLst>
          </p:cNvPr>
          <p:cNvSpPr/>
          <p:nvPr/>
        </p:nvSpPr>
        <p:spPr>
          <a:xfrm>
            <a:off x="2158643" y="5832085"/>
            <a:ext cx="7874716"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8-1 </a:t>
            </a:r>
            <a:r>
              <a:rPr lang="zh-CN" altLang="en-US" sz="1600" b="1" dirty="0">
                <a:solidFill>
                  <a:srgbClr val="0033CC"/>
                </a:solidFill>
                <a:latin typeface="Arial" panose="020B0604020202020204" pitchFamily="34" charset="0"/>
                <a:ea typeface="微软雅黑" panose="020B0503020204020204" pitchFamily="34" charset="-122"/>
              </a:rPr>
              <a:t>细胞骨架的基本类型及其分布</a:t>
            </a:r>
          </a:p>
          <a:p>
            <a:pPr algn="ctr">
              <a:lnSpc>
                <a:spcPts val="2400"/>
              </a:lnSpc>
            </a:pPr>
            <a:r>
              <a:rPr lang="zh-CN" altLang="en-US" sz="1400" dirty="0">
                <a:latin typeface="Arial" panose="020B0604020202020204" pitchFamily="34" charset="0"/>
                <a:ea typeface="微软雅黑" panose="020B0503020204020204" pitchFamily="34" charset="-122"/>
              </a:rPr>
              <a:t>免疫荧光染色显示细胞内微丝（</a:t>
            </a:r>
            <a:r>
              <a:rPr lang="en-US" altLang="zh-CN" sz="1400" dirty="0">
                <a:latin typeface="Arial" panose="020B0604020202020204" pitchFamily="34" charset="0"/>
                <a:ea typeface="微软雅黑" panose="020B0503020204020204" pitchFamily="34" charset="-122"/>
              </a:rPr>
              <a:t>A</a:t>
            </a:r>
            <a:r>
              <a:rPr lang="zh-CN" altLang="en-US" sz="1400" dirty="0">
                <a:latin typeface="Arial" panose="020B0604020202020204" pitchFamily="34" charset="0"/>
                <a:ea typeface="微软雅黑" panose="020B0503020204020204" pitchFamily="34" charset="-122"/>
              </a:rPr>
              <a:t>），微管（</a:t>
            </a:r>
            <a:r>
              <a:rPr lang="en-US" altLang="zh-CN" sz="1400" dirty="0">
                <a:latin typeface="Arial" panose="020B0604020202020204" pitchFamily="34" charset="0"/>
                <a:ea typeface="微软雅黑" panose="020B0503020204020204" pitchFamily="34" charset="-122"/>
              </a:rPr>
              <a:t>B</a:t>
            </a:r>
            <a:r>
              <a:rPr lang="zh-CN" altLang="en-US" sz="1400" dirty="0">
                <a:latin typeface="Arial" panose="020B0604020202020204" pitchFamily="34" charset="0"/>
                <a:ea typeface="微软雅黑" panose="020B0503020204020204" pitchFamily="34" charset="-122"/>
              </a:rPr>
              <a:t>）和中间丝（</a:t>
            </a:r>
            <a:r>
              <a:rPr lang="en-US" altLang="zh-CN" sz="1400" dirty="0">
                <a:latin typeface="Arial" panose="020B0604020202020204" pitchFamily="34" charset="0"/>
                <a:ea typeface="微软雅黑" panose="020B0503020204020204" pitchFamily="34" charset="-122"/>
              </a:rPr>
              <a:t>C</a:t>
            </a:r>
            <a:r>
              <a:rPr lang="zh-CN" altLang="en-US" sz="1400" dirty="0">
                <a:latin typeface="Arial" panose="020B0604020202020204" pitchFamily="34" charset="0"/>
                <a:ea typeface="微软雅黑" panose="020B0503020204020204" pitchFamily="34" charset="-122"/>
              </a:rPr>
              <a:t>）在体外培养的小鼠上皮细胞内的分布，以及三种细胞骨架结构的叠加图（</a:t>
            </a:r>
            <a:r>
              <a:rPr lang="en-US" altLang="zh-CN" sz="1400" dirty="0">
                <a:latin typeface="Arial" panose="020B0604020202020204" pitchFamily="34" charset="0"/>
                <a:ea typeface="微软雅黑" panose="020B0503020204020204" pitchFamily="34" charset="-122"/>
              </a:rPr>
              <a:t>D</a:t>
            </a:r>
            <a:r>
              <a:rPr lang="zh-CN" altLang="en-US" sz="1400" dirty="0">
                <a:latin typeface="Arial" panose="020B0604020202020204" pitchFamily="34" charset="0"/>
                <a:ea typeface="微软雅黑" panose="020B0503020204020204" pitchFamily="34" charset="-122"/>
              </a:rPr>
              <a:t>）。微丝网络更接近细胞的边缘</a:t>
            </a:r>
          </a:p>
        </p:txBody>
      </p:sp>
    </p:spTree>
    <p:extLst>
      <p:ext uri="{BB962C8B-B14F-4D97-AF65-F5344CB8AC3E}">
        <p14:creationId xmlns:p14="http://schemas.microsoft.com/office/powerpoint/2010/main" val="2600282898"/>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内容占位符 2">
            <a:extLst>
              <a:ext uri="{FF2B5EF4-FFF2-40B4-BE49-F238E27FC236}">
                <a16:creationId xmlns:a16="http://schemas.microsoft.com/office/drawing/2014/main" id="{9680A6ED-052B-436E-90B0-E9D408D4EC4E}"/>
              </a:ext>
            </a:extLst>
          </p:cNvPr>
          <p:cNvSpPr>
            <a:spLocks noGrp="1"/>
          </p:cNvSpPr>
          <p:nvPr>
            <p:ph idx="1"/>
          </p:nvPr>
        </p:nvSpPr>
        <p:spPr/>
        <p:txBody>
          <a:bodyPr>
            <a:normAutofit/>
          </a:bodyPr>
          <a:lstStyle/>
          <a:p>
            <a:pPr>
              <a:lnSpc>
                <a:spcPct val="150000"/>
              </a:lnSpc>
              <a:spcAft>
                <a:spcPts val="597"/>
              </a:spcAft>
            </a:pPr>
            <a:r>
              <a:rPr lang="zh-CN" altLang="en-US" b="1" dirty="0">
                <a:solidFill>
                  <a:srgbClr val="0033CC"/>
                </a:solidFill>
              </a:rPr>
              <a:t>细胞松弛素（</a:t>
            </a:r>
            <a:r>
              <a:rPr lang="en-US" altLang="zh-CN" b="1" dirty="0">
                <a:solidFill>
                  <a:srgbClr val="0033CC"/>
                </a:solidFill>
              </a:rPr>
              <a:t>cytochalasin</a:t>
            </a:r>
            <a:r>
              <a:rPr lang="zh-CN" altLang="en-US" b="1" dirty="0">
                <a:solidFill>
                  <a:srgbClr val="0033CC"/>
                </a:solidFill>
              </a:rPr>
              <a:t>）</a:t>
            </a:r>
            <a:endParaRPr lang="en-US" altLang="zh-CN" b="1" dirty="0">
              <a:solidFill>
                <a:srgbClr val="0033CC"/>
              </a:solidFill>
            </a:endParaRPr>
          </a:p>
          <a:p>
            <a:pPr lvl="1">
              <a:lnSpc>
                <a:spcPct val="150000"/>
              </a:lnSpc>
              <a:spcAft>
                <a:spcPts val="597"/>
              </a:spcAft>
            </a:pPr>
            <a:r>
              <a:rPr lang="zh-CN" altLang="en-US" dirty="0"/>
              <a:t>与微丝结合后将微丝切断，并结合在微丝末端阻抑肌动蛋白在该部位的聚合，但对微丝解聚没有明显影响</a:t>
            </a:r>
            <a:endParaRPr lang="en-US" altLang="zh-CN" dirty="0"/>
          </a:p>
          <a:p>
            <a:pPr lvl="1">
              <a:lnSpc>
                <a:spcPct val="150000"/>
              </a:lnSpc>
              <a:spcAft>
                <a:spcPts val="597"/>
              </a:spcAft>
            </a:pPr>
            <a:r>
              <a:rPr lang="zh-CN" altLang="en-US" dirty="0"/>
              <a:t>破坏微丝网络结构，并阻止细胞的运动</a:t>
            </a:r>
            <a:endParaRPr lang="en-US" altLang="zh-CN" dirty="0"/>
          </a:p>
          <a:p>
            <a:pPr>
              <a:lnSpc>
                <a:spcPct val="150000"/>
              </a:lnSpc>
              <a:spcAft>
                <a:spcPts val="597"/>
              </a:spcAft>
            </a:pPr>
            <a:r>
              <a:rPr lang="zh-CN" altLang="en-US" b="1" dirty="0">
                <a:solidFill>
                  <a:srgbClr val="0033CC"/>
                </a:solidFill>
              </a:rPr>
              <a:t>鬼笔环肽（</a:t>
            </a:r>
            <a:r>
              <a:rPr lang="en-US" altLang="zh-CN" b="1" dirty="0">
                <a:solidFill>
                  <a:srgbClr val="0033CC"/>
                </a:solidFill>
              </a:rPr>
              <a:t>phalloidin</a:t>
            </a:r>
            <a:r>
              <a:rPr lang="zh-CN" altLang="en-US" b="1" dirty="0">
                <a:solidFill>
                  <a:srgbClr val="0033CC"/>
                </a:solidFill>
              </a:rPr>
              <a:t>）</a:t>
            </a:r>
            <a:endParaRPr lang="en-US" altLang="zh-CN" b="1" dirty="0">
              <a:solidFill>
                <a:srgbClr val="0033CC"/>
              </a:solidFill>
            </a:endParaRPr>
          </a:p>
          <a:p>
            <a:pPr lvl="1">
              <a:lnSpc>
                <a:spcPct val="150000"/>
              </a:lnSpc>
              <a:spcAft>
                <a:spcPts val="597"/>
              </a:spcAft>
            </a:pPr>
            <a:r>
              <a:rPr lang="zh-CN" altLang="en-US" dirty="0"/>
              <a:t>与微丝表面有强亲和力，不与肌动蛋白单体结合</a:t>
            </a:r>
            <a:endParaRPr lang="en-US" altLang="zh-CN" dirty="0"/>
          </a:p>
          <a:p>
            <a:pPr lvl="1">
              <a:lnSpc>
                <a:spcPct val="150000"/>
              </a:lnSpc>
              <a:spcAft>
                <a:spcPts val="597"/>
              </a:spcAft>
            </a:pPr>
            <a:r>
              <a:rPr lang="zh-CN" altLang="en-US" dirty="0"/>
              <a:t>阻止微丝的解聚，使其保持稳定状态</a:t>
            </a:r>
          </a:p>
        </p:txBody>
      </p:sp>
      <p:sp>
        <p:nvSpPr>
          <p:cNvPr id="3" name="标题 2">
            <a:extLst>
              <a:ext uri="{FF2B5EF4-FFF2-40B4-BE49-F238E27FC236}">
                <a16:creationId xmlns:a16="http://schemas.microsoft.com/office/drawing/2014/main" id="{8906C9B0-A594-4CF5-B590-B2419F984460}"/>
              </a:ext>
            </a:extLst>
          </p:cNvPr>
          <p:cNvSpPr>
            <a:spLocks noGrp="1"/>
          </p:cNvSpPr>
          <p:nvPr>
            <p:ph type="title"/>
          </p:nvPr>
        </p:nvSpPr>
        <p:spPr/>
        <p:txBody>
          <a:bodyPr/>
          <a:lstStyle/>
          <a:p>
            <a:r>
              <a:rPr lang="zh-CN" altLang="en-US" dirty="0"/>
              <a:t>（三）影响微丝组装的特异性药物</a:t>
            </a:r>
          </a:p>
        </p:txBody>
      </p:sp>
    </p:spTree>
    <p:extLst>
      <p:ext uri="{BB962C8B-B14F-4D97-AF65-F5344CB8AC3E}">
        <p14:creationId xmlns:p14="http://schemas.microsoft.com/office/powerpoint/2010/main" val="1773788356"/>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4D007ADA-569A-4A4A-9222-7FCDBC0076AF}"/>
              </a:ext>
            </a:extLst>
          </p:cNvPr>
          <p:cNvSpPr>
            <a:spLocks noGrp="1"/>
          </p:cNvSpPr>
          <p:nvPr>
            <p:ph type="title"/>
          </p:nvPr>
        </p:nvSpPr>
        <p:spPr/>
        <p:txBody>
          <a:bodyPr/>
          <a:lstStyle/>
          <a:p>
            <a:pPr algn="l"/>
            <a:r>
              <a:rPr lang="zh-CN" altLang="en-US" dirty="0"/>
              <a:t>二、微丝网络结构的调节与细胞运动 </a:t>
            </a:r>
          </a:p>
        </p:txBody>
      </p:sp>
      <p:sp>
        <p:nvSpPr>
          <p:cNvPr id="2" name="内容占位符 1">
            <a:extLst>
              <a:ext uri="{FF2B5EF4-FFF2-40B4-BE49-F238E27FC236}">
                <a16:creationId xmlns:a16="http://schemas.microsoft.com/office/drawing/2014/main" id="{9FE37D62-FC1D-4143-B9C9-6EB42CF0ABC7}"/>
              </a:ext>
            </a:extLst>
          </p:cNvPr>
          <p:cNvSpPr>
            <a:spLocks noGrp="1"/>
          </p:cNvSpPr>
          <p:nvPr>
            <p:ph idx="1"/>
          </p:nvPr>
        </p:nvSpPr>
        <p:spPr/>
        <p:txBody>
          <a:bodyPr>
            <a:normAutofit/>
          </a:bodyPr>
          <a:lstStyle/>
          <a:p>
            <a:r>
              <a:rPr lang="zh-CN" altLang="en-US" sz="2000" dirty="0"/>
              <a:t>细胞中大多数微丝结构</a:t>
            </a:r>
            <a:r>
              <a:rPr lang="zh-CN" altLang="en-US" sz="2000" b="1" dirty="0">
                <a:solidFill>
                  <a:srgbClr val="0033CC"/>
                </a:solidFill>
              </a:rPr>
              <a:t>处于动态的组装和去组装过程中</a:t>
            </a:r>
            <a:r>
              <a:rPr lang="zh-CN" altLang="en-US" sz="2000" dirty="0"/>
              <a:t>，并通过这种方式实现其功能</a:t>
            </a:r>
          </a:p>
          <a:p>
            <a:endParaRPr lang="zh-CN" altLang="en-US" sz="2000" dirty="0"/>
          </a:p>
        </p:txBody>
      </p:sp>
      <p:pic>
        <p:nvPicPr>
          <p:cNvPr id="28675" name="Picture 2" descr="figure 17-04a">
            <a:extLst>
              <a:ext uri="{FF2B5EF4-FFF2-40B4-BE49-F238E27FC236}">
                <a16:creationId xmlns:a16="http://schemas.microsoft.com/office/drawing/2014/main" id="{63E398E9-D4EC-4BA3-B3AC-BDADD77B4AF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65537" y="1818000"/>
            <a:ext cx="5660927"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6705858"/>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FF4E89-D17D-434D-970E-98F1EC444726}"/>
              </a:ext>
            </a:extLst>
          </p:cNvPr>
          <p:cNvSpPr>
            <a:spLocks noGrp="1"/>
          </p:cNvSpPr>
          <p:nvPr>
            <p:ph idx="1"/>
          </p:nvPr>
        </p:nvSpPr>
        <p:spPr>
          <a:xfrm>
            <a:off x="824366" y="1219200"/>
            <a:ext cx="3765563" cy="5435604"/>
          </a:xfrm>
        </p:spPr>
        <p:txBody>
          <a:bodyPr>
            <a:normAutofit/>
          </a:bodyPr>
          <a:lstStyle/>
          <a:p>
            <a:pPr>
              <a:lnSpc>
                <a:spcPct val="200000"/>
              </a:lnSpc>
              <a:spcAft>
                <a:spcPts val="600"/>
              </a:spcAft>
            </a:pPr>
            <a:r>
              <a:rPr lang="zh-CN" altLang="en-US" sz="2000" dirty="0"/>
              <a:t>微丝的组装与行为由</a:t>
            </a:r>
            <a:r>
              <a:rPr lang="zh-CN" altLang="en-US" sz="2000" b="1" dirty="0">
                <a:solidFill>
                  <a:srgbClr val="0033CC"/>
                </a:solidFill>
              </a:rPr>
              <a:t>微丝结合蛋白（</a:t>
            </a:r>
            <a:r>
              <a:rPr lang="en-US" altLang="zh-CN" sz="2000" b="1" dirty="0">
                <a:solidFill>
                  <a:srgbClr val="0033CC"/>
                </a:solidFill>
              </a:rPr>
              <a:t>actin binding protein</a:t>
            </a:r>
            <a:r>
              <a:rPr lang="zh-CN" altLang="en-US" sz="2000" b="1" dirty="0">
                <a:solidFill>
                  <a:srgbClr val="0033CC"/>
                </a:solidFill>
              </a:rPr>
              <a:t>）</a:t>
            </a:r>
            <a:r>
              <a:rPr lang="zh-CN" altLang="en-US" sz="2000" dirty="0"/>
              <a:t>严格调控</a:t>
            </a:r>
            <a:endParaRPr lang="en-US" altLang="zh-CN" sz="2000" dirty="0"/>
          </a:p>
          <a:p>
            <a:pPr>
              <a:lnSpc>
                <a:spcPct val="200000"/>
              </a:lnSpc>
              <a:spcAft>
                <a:spcPts val="600"/>
              </a:spcAft>
            </a:pPr>
            <a:r>
              <a:rPr lang="zh-CN" altLang="en-US" sz="2000" dirty="0"/>
              <a:t>细胞内肌动蛋白的组装在两个水平上受到微丝结合蛋白的调节：① 可溶性肌动蛋白的存在状态；② 微丝结合蛋白的种类及其存在状态</a:t>
            </a:r>
          </a:p>
          <a:p>
            <a:pPr>
              <a:lnSpc>
                <a:spcPct val="200000"/>
              </a:lnSpc>
              <a:spcAft>
                <a:spcPts val="600"/>
              </a:spcAft>
            </a:pPr>
            <a:endParaRPr lang="zh-CN" altLang="en-US" sz="2000" dirty="0"/>
          </a:p>
        </p:txBody>
      </p:sp>
      <p:pic>
        <p:nvPicPr>
          <p:cNvPr id="29699" name="图片 4" descr="图片2.jpg">
            <a:extLst>
              <a:ext uri="{FF2B5EF4-FFF2-40B4-BE49-F238E27FC236}">
                <a16:creationId xmlns:a16="http://schemas.microsoft.com/office/drawing/2014/main" id="{1B071F3C-1A35-48A0-B17E-5470296B309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155164" y="1578366"/>
            <a:ext cx="6732036"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id="{7DEADEBA-4387-493D-85E0-431834C8931A}"/>
              </a:ext>
            </a:extLst>
          </p:cNvPr>
          <p:cNvSpPr>
            <a:spLocks noGrp="1"/>
          </p:cNvSpPr>
          <p:nvPr>
            <p:ph type="title"/>
          </p:nvPr>
        </p:nvSpPr>
        <p:spPr/>
        <p:txBody>
          <a:bodyPr/>
          <a:lstStyle/>
          <a:p>
            <a:r>
              <a:rPr lang="zh-CN" altLang="en-US" dirty="0"/>
              <a:t>（一）非肌肉细胞内微丝的结合蛋白</a:t>
            </a:r>
          </a:p>
        </p:txBody>
      </p:sp>
    </p:spTree>
    <p:extLst>
      <p:ext uri="{BB962C8B-B14F-4D97-AF65-F5344CB8AC3E}">
        <p14:creationId xmlns:p14="http://schemas.microsoft.com/office/powerpoint/2010/main" val="771158283"/>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FB55824D-32EE-46F2-A5D8-DCA891346BC9}"/>
              </a:ext>
            </a:extLst>
          </p:cNvPr>
          <p:cNvSpPr>
            <a:spLocks noGrp="1"/>
          </p:cNvSpPr>
          <p:nvPr>
            <p:ph type="title"/>
          </p:nvPr>
        </p:nvSpPr>
        <p:spPr/>
        <p:txBody>
          <a:bodyPr/>
          <a:lstStyle/>
          <a:p>
            <a:pPr algn="l"/>
            <a:r>
              <a:rPr lang="en-US" altLang="zh-CN" sz="2800" dirty="0"/>
              <a:t>1. </a:t>
            </a:r>
            <a:r>
              <a:rPr lang="zh-CN" altLang="en-US" sz="2800" dirty="0"/>
              <a:t>肌动蛋白单体结合蛋白</a:t>
            </a:r>
          </a:p>
        </p:txBody>
      </p:sp>
      <p:pic>
        <p:nvPicPr>
          <p:cNvPr id="24579" name="Picture 4" descr="imagepage4">
            <a:extLst>
              <a:ext uri="{FF2B5EF4-FFF2-40B4-BE49-F238E27FC236}">
                <a16:creationId xmlns:a16="http://schemas.microsoft.com/office/drawing/2014/main" id="{7D3F76DF-4E13-4730-87A0-13B3E0E1D76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54284" y="1407290"/>
            <a:ext cx="7083432"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1115F306-1E80-416F-8A4F-18E67D94FBAB}"/>
              </a:ext>
            </a:extLst>
          </p:cNvPr>
          <p:cNvSpPr/>
          <p:nvPr/>
        </p:nvSpPr>
        <p:spPr>
          <a:xfrm>
            <a:off x="978906" y="5876962"/>
            <a:ext cx="10234188"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8-4 </a:t>
            </a:r>
            <a:r>
              <a:rPr lang="zh-CN" altLang="en-US" sz="1600" b="1" dirty="0">
                <a:solidFill>
                  <a:srgbClr val="0033CC"/>
                </a:solidFill>
                <a:latin typeface="Arial" panose="020B0604020202020204" pitchFamily="34" charset="0"/>
                <a:ea typeface="微软雅黑" panose="020B0503020204020204" pitchFamily="34" charset="-122"/>
              </a:rPr>
              <a:t>肌动蛋白结合蛋白与微丝的组装</a:t>
            </a:r>
          </a:p>
          <a:p>
            <a:pPr algn="ctr">
              <a:lnSpc>
                <a:spcPts val="2400"/>
              </a:lnSpc>
            </a:pPr>
            <a:r>
              <a:rPr lang="zh-CN" altLang="en-US" sz="1400" dirty="0">
                <a:latin typeface="Arial" panose="020B0604020202020204" pitchFamily="34" charset="0"/>
                <a:ea typeface="微软雅黑" panose="020B0503020204020204" pitchFamily="34" charset="-122"/>
              </a:rPr>
              <a:t>在合适的条件下，结合</a:t>
            </a:r>
            <a:r>
              <a:rPr lang="en-US" altLang="zh-CN" sz="1400" dirty="0">
                <a:latin typeface="Arial" panose="020B0604020202020204" pitchFamily="34" charset="0"/>
                <a:ea typeface="微软雅黑" panose="020B0503020204020204" pitchFamily="34" charset="-122"/>
              </a:rPr>
              <a:t>ATP </a:t>
            </a:r>
            <a:r>
              <a:rPr lang="zh-CN" altLang="en-US" sz="1400" dirty="0">
                <a:latin typeface="Arial" panose="020B0604020202020204" pitchFamily="34" charset="0"/>
                <a:ea typeface="微软雅黑" panose="020B0503020204020204" pitchFamily="34" charset="-122"/>
              </a:rPr>
              <a:t>的肌动蛋白既可以参与微丝正极端的组装，也可以在负极端进行组装。胸腺素</a:t>
            </a:r>
            <a:r>
              <a:rPr lang="en-US" altLang="zh-CN" sz="1400" dirty="0">
                <a:latin typeface="Arial" panose="020B0604020202020204" pitchFamily="34" charset="0"/>
                <a:ea typeface="微软雅黑" panose="020B0503020204020204" pitchFamily="34" charset="-122"/>
              </a:rPr>
              <a:t>β4 </a:t>
            </a:r>
            <a:r>
              <a:rPr lang="zh-CN" altLang="en-US" sz="1400" dirty="0">
                <a:latin typeface="Arial" panose="020B0604020202020204" pitchFamily="34" charset="0"/>
                <a:ea typeface="微软雅黑" panose="020B0503020204020204" pitchFamily="34" charset="-122"/>
              </a:rPr>
              <a:t>与肌动蛋白结合以后抑制微丝的组装。前纤维蛋白与肌动蛋白单体的底部结合，促进了微丝正极端的组装，但阻断了负极端的组装</a:t>
            </a: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2AC88-A562-4677-B889-86A729B22F54}"/>
              </a:ext>
            </a:extLst>
          </p:cNvPr>
          <p:cNvSpPr>
            <a:spLocks noGrp="1"/>
          </p:cNvSpPr>
          <p:nvPr>
            <p:ph type="title"/>
          </p:nvPr>
        </p:nvSpPr>
        <p:spPr/>
        <p:txBody>
          <a:bodyPr/>
          <a:lstStyle/>
          <a:p>
            <a:r>
              <a:rPr lang="zh-CN" altLang="en-US" dirty="0"/>
              <a:t>微丝细胞内组装：受微丝结合蛋白影响 </a:t>
            </a:r>
          </a:p>
        </p:txBody>
      </p:sp>
      <p:sp>
        <p:nvSpPr>
          <p:cNvPr id="3" name="内容占位符 2">
            <a:extLst>
              <a:ext uri="{FF2B5EF4-FFF2-40B4-BE49-F238E27FC236}">
                <a16:creationId xmlns:a16="http://schemas.microsoft.com/office/drawing/2014/main" id="{C159574E-1D14-4368-BADE-16AE86A31B7A}"/>
              </a:ext>
            </a:extLst>
          </p:cNvPr>
          <p:cNvSpPr>
            <a:spLocks noGrp="1"/>
          </p:cNvSpPr>
          <p:nvPr>
            <p:ph idx="1"/>
          </p:nvPr>
        </p:nvSpPr>
        <p:spPr/>
        <p:txBody>
          <a:bodyPr>
            <a:normAutofit/>
          </a:bodyPr>
          <a:lstStyle/>
          <a:p>
            <a:r>
              <a:rPr lang="zh-CN" altLang="en-US" sz="2000" dirty="0"/>
              <a:t>成核过程需要</a:t>
            </a:r>
            <a:r>
              <a:rPr lang="en-US" altLang="zh-CN" sz="2000" dirty="0"/>
              <a:t>Arp2/3 (actin related protein</a:t>
            </a:r>
            <a:r>
              <a:rPr lang="zh-CN" altLang="en-US" sz="2000" dirty="0"/>
              <a:t>，</a:t>
            </a:r>
            <a:r>
              <a:rPr lang="en-US" altLang="zh-CN" sz="2000" dirty="0"/>
              <a:t>Arp) </a:t>
            </a:r>
            <a:r>
              <a:rPr lang="zh-CN" altLang="en-US" sz="2000" dirty="0"/>
              <a:t>复合物参与</a:t>
            </a:r>
          </a:p>
          <a:p>
            <a:endParaRPr lang="zh-CN" altLang="en-US" sz="2000" dirty="0"/>
          </a:p>
        </p:txBody>
      </p:sp>
      <p:pic>
        <p:nvPicPr>
          <p:cNvPr id="4" name="Picture 2">
            <a:extLst>
              <a:ext uri="{FF2B5EF4-FFF2-40B4-BE49-F238E27FC236}">
                <a16:creationId xmlns:a16="http://schemas.microsoft.com/office/drawing/2014/main" id="{374BB0AA-5E31-407D-A978-573927DCA13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50870" y="1868448"/>
            <a:ext cx="5471411" cy="45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2">
            <a:extLst>
              <a:ext uri="{FF2B5EF4-FFF2-40B4-BE49-F238E27FC236}">
                <a16:creationId xmlns:a16="http://schemas.microsoft.com/office/drawing/2014/main" id="{6BB1B9F0-3F1E-4CBC-84BC-66DB699CB8A9}"/>
              </a:ext>
            </a:extLst>
          </p:cNvPr>
          <p:cNvSpPr>
            <a:spLocks noChangeArrowheads="1"/>
          </p:cNvSpPr>
          <p:nvPr/>
        </p:nvSpPr>
        <p:spPr bwMode="auto">
          <a:xfrm>
            <a:off x="4881324" y="6608835"/>
            <a:ext cx="7310676" cy="27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195" dirty="0">
                <a:ea typeface="宋体" panose="02010600030101010101" pitchFamily="2" charset="-122"/>
                <a:cs typeface="Arial" panose="020B0604020202020204" pitchFamily="34" charset="0"/>
              </a:rPr>
              <a:t>Nature Reviews Molecular Cell Biology 7, 713-726 (October 2006) | doi:10.1038/nrm2026</a:t>
            </a:r>
            <a:endParaRPr lang="zh-CN" altLang="en-US" sz="1195" dirty="0">
              <a:ea typeface="宋体" panose="02010600030101010101" pitchFamily="2" charset="-122"/>
              <a:cs typeface="Arial" panose="020B0604020202020204" pitchFamily="34" charset="0"/>
            </a:endParaRPr>
          </a:p>
        </p:txBody>
      </p:sp>
      <p:sp>
        <p:nvSpPr>
          <p:cNvPr id="6" name="矩形 5">
            <a:extLst>
              <a:ext uri="{FF2B5EF4-FFF2-40B4-BE49-F238E27FC236}">
                <a16:creationId xmlns:a16="http://schemas.microsoft.com/office/drawing/2014/main" id="{551F417D-03BC-4F0E-B2AF-CA5F3E50D4C7}"/>
              </a:ext>
            </a:extLst>
          </p:cNvPr>
          <p:cNvSpPr/>
          <p:nvPr/>
        </p:nvSpPr>
        <p:spPr>
          <a:xfrm>
            <a:off x="3554888" y="6370949"/>
            <a:ext cx="5082225" cy="338554"/>
          </a:xfrm>
          <a:prstGeom prst="rect">
            <a:avLst/>
          </a:prstGeom>
        </p:spPr>
        <p:txBody>
          <a:bodyPr wrap="none">
            <a:spAutoFit/>
          </a:bodyPr>
          <a:lstStyle/>
          <a:p>
            <a:r>
              <a:rPr lang="en-US" altLang="zh-CN" sz="1600" b="1" dirty="0">
                <a:solidFill>
                  <a:srgbClr val="0033CC"/>
                </a:solidFill>
                <a:latin typeface="Arial" panose="020B0604020202020204" pitchFamily="34" charset="0"/>
                <a:cs typeface="Arial" panose="020B0604020202020204" pitchFamily="34" charset="0"/>
              </a:rPr>
              <a:t>Fig. Structure and function of the ARP2/3 complex</a:t>
            </a:r>
            <a:endParaRPr lang="zh-CN" altLang="en-US" sz="1600" b="1" dirty="0">
              <a:solidFill>
                <a:srgbClr val="0033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4601586"/>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4603C60E-B0DE-4D51-A39B-F1DAC41E4C3B}"/>
              </a:ext>
            </a:extLst>
          </p:cNvPr>
          <p:cNvSpPr>
            <a:spLocks noGrp="1"/>
          </p:cNvSpPr>
          <p:nvPr>
            <p:ph type="title"/>
          </p:nvPr>
        </p:nvSpPr>
        <p:spPr/>
        <p:txBody>
          <a:bodyPr/>
          <a:lstStyle/>
          <a:p>
            <a:pPr algn="l"/>
            <a:r>
              <a:rPr lang="en-US" altLang="zh-CN" sz="2800" dirty="0"/>
              <a:t>2. </a:t>
            </a:r>
            <a:r>
              <a:rPr lang="zh-CN" altLang="en-US" sz="2800" dirty="0"/>
              <a:t>成核蛋白</a:t>
            </a:r>
            <a:r>
              <a:rPr lang="en-US" altLang="zh-CN" dirty="0"/>
              <a:t> (Nucleating protein)</a:t>
            </a:r>
            <a:endParaRPr lang="zh-CN" altLang="en-US" sz="2800" dirty="0"/>
          </a:p>
        </p:txBody>
      </p:sp>
      <p:pic>
        <p:nvPicPr>
          <p:cNvPr id="25603" name="Picture 2" descr="figure 16-34b">
            <a:extLst>
              <a:ext uri="{FF2B5EF4-FFF2-40B4-BE49-F238E27FC236}">
                <a16:creationId xmlns:a16="http://schemas.microsoft.com/office/drawing/2014/main" id="{CC06A7F1-481F-4B84-BF9C-806B6D5483B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16000" y="1270283"/>
            <a:ext cx="7560000" cy="2025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2" descr="figure 17-15a">
            <a:extLst>
              <a:ext uri="{FF2B5EF4-FFF2-40B4-BE49-F238E27FC236}">
                <a16:creationId xmlns:a16="http://schemas.microsoft.com/office/drawing/2014/main" id="{CCF97907-AB32-4505-9349-491EACF462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16000" y="3634299"/>
            <a:ext cx="7560000" cy="3066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DA970FFD-C579-4D01-86B6-EA213342F11E}"/>
              </a:ext>
            </a:extLst>
          </p:cNvPr>
          <p:cNvSpPr>
            <a:spLocks noGrp="1"/>
          </p:cNvSpPr>
          <p:nvPr>
            <p:ph type="title"/>
          </p:nvPr>
        </p:nvSpPr>
        <p:spPr/>
        <p:txBody>
          <a:bodyPr/>
          <a:lstStyle/>
          <a:p>
            <a:r>
              <a:rPr lang="en-US" altLang="zh-CN" sz="2800" dirty="0"/>
              <a:t>3. </a:t>
            </a:r>
            <a:r>
              <a:rPr lang="zh-CN" altLang="en-US" dirty="0"/>
              <a:t>加帽蛋白（</a:t>
            </a:r>
            <a:r>
              <a:rPr lang="en-US" altLang="zh-CN" dirty="0"/>
              <a:t>capping protein</a:t>
            </a:r>
            <a:r>
              <a:rPr lang="zh-CN" altLang="en-US" dirty="0"/>
              <a:t>）</a:t>
            </a:r>
            <a:endParaRPr lang="zh-CN" altLang="en-US" sz="2800" dirty="0"/>
          </a:p>
        </p:txBody>
      </p:sp>
      <p:pic>
        <p:nvPicPr>
          <p:cNvPr id="27652" name="Picture 4" descr="imagepage5">
            <a:extLst>
              <a:ext uri="{FF2B5EF4-FFF2-40B4-BE49-F238E27FC236}">
                <a16:creationId xmlns:a16="http://schemas.microsoft.com/office/drawing/2014/main" id="{1F633931-EC33-41A4-9D60-FC0F95F576E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85055" y="1163095"/>
            <a:ext cx="4445456" cy="45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2" descr="figure 17-17c">
            <a:extLst>
              <a:ext uri="{FF2B5EF4-FFF2-40B4-BE49-F238E27FC236}">
                <a16:creationId xmlns:a16="http://schemas.microsoft.com/office/drawing/2014/main" id="{99CDF8F4-4CC4-4A6B-96D2-AB254F3E180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61491" y="923196"/>
            <a:ext cx="4921009"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a:extLst>
              <a:ext uri="{FF2B5EF4-FFF2-40B4-BE49-F238E27FC236}">
                <a16:creationId xmlns:a16="http://schemas.microsoft.com/office/drawing/2014/main" id="{398EC066-D458-41CA-AFE1-D71AF3556E29}"/>
              </a:ext>
            </a:extLst>
          </p:cNvPr>
          <p:cNvSpPr/>
          <p:nvPr/>
        </p:nvSpPr>
        <p:spPr>
          <a:xfrm>
            <a:off x="389674" y="5885065"/>
            <a:ext cx="5836217"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8-5 </a:t>
            </a:r>
            <a:r>
              <a:rPr lang="zh-CN" altLang="en-US" sz="1600" b="1" dirty="0">
                <a:solidFill>
                  <a:srgbClr val="0033CC"/>
                </a:solidFill>
                <a:latin typeface="Arial" panose="020B0604020202020204" pitchFamily="34" charset="0"/>
                <a:ea typeface="微软雅黑" panose="020B0503020204020204" pitchFamily="34" charset="-122"/>
              </a:rPr>
              <a:t>微丝的成核与加帽</a:t>
            </a:r>
          </a:p>
          <a:p>
            <a:pPr algn="ctr">
              <a:lnSpc>
                <a:spcPts val="2400"/>
              </a:lnSpc>
            </a:pPr>
            <a:r>
              <a:rPr lang="en-US" altLang="zh-CN" sz="1400" dirty="0">
                <a:latin typeface="Arial" panose="020B0604020202020204" pitchFamily="34" charset="0"/>
                <a:ea typeface="微软雅黑" panose="020B0503020204020204" pitchFamily="34" charset="-122"/>
              </a:rPr>
              <a:t>Arp2/3 </a:t>
            </a:r>
            <a:r>
              <a:rPr lang="zh-CN" altLang="en-US" sz="1400" dirty="0">
                <a:latin typeface="Arial" panose="020B0604020202020204" pitchFamily="34" charset="0"/>
                <a:ea typeface="微软雅黑" panose="020B0503020204020204" pitchFamily="34" charset="-122"/>
              </a:rPr>
              <a:t>复合物参与肌动蛋白的成核，并可与微丝结合启动侧枝的组装。微丝加帽蛋白可以结合在微丝的正极端或负极端，使末端处于稳定状态</a:t>
            </a: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E413061C-A0FB-47A7-A9B2-8CD6C0830298}"/>
              </a:ext>
            </a:extLst>
          </p:cNvPr>
          <p:cNvSpPr>
            <a:spLocks noGrp="1"/>
          </p:cNvSpPr>
          <p:nvPr>
            <p:ph type="title"/>
          </p:nvPr>
        </p:nvSpPr>
        <p:spPr/>
        <p:txBody>
          <a:bodyPr/>
          <a:lstStyle/>
          <a:p>
            <a:pPr algn="l"/>
            <a:r>
              <a:rPr lang="en-US" altLang="zh-CN" sz="2800" dirty="0"/>
              <a:t>4. </a:t>
            </a:r>
            <a:r>
              <a:rPr lang="zh-CN" altLang="en-US" sz="2800" dirty="0"/>
              <a:t>交联蛋白</a:t>
            </a:r>
          </a:p>
        </p:txBody>
      </p:sp>
      <p:sp>
        <p:nvSpPr>
          <p:cNvPr id="2" name="内容占位符 1">
            <a:extLst>
              <a:ext uri="{FF2B5EF4-FFF2-40B4-BE49-F238E27FC236}">
                <a16:creationId xmlns:a16="http://schemas.microsoft.com/office/drawing/2014/main" id="{810D0EF3-360D-456C-8979-D6FA8344BFD8}"/>
              </a:ext>
            </a:extLst>
          </p:cNvPr>
          <p:cNvSpPr>
            <a:spLocks noGrp="1"/>
          </p:cNvSpPr>
          <p:nvPr>
            <p:ph idx="1"/>
          </p:nvPr>
        </p:nvSpPr>
        <p:spPr/>
        <p:txBody>
          <a:bodyPr>
            <a:normAutofit/>
          </a:bodyPr>
          <a:lstStyle/>
          <a:p>
            <a:pPr>
              <a:lnSpc>
                <a:spcPct val="150000"/>
              </a:lnSpc>
              <a:spcAft>
                <a:spcPts val="600"/>
              </a:spcAft>
            </a:pPr>
            <a:r>
              <a:rPr lang="zh-CN" altLang="en-US" sz="2000" b="1" dirty="0">
                <a:solidFill>
                  <a:srgbClr val="0033CC"/>
                </a:solidFill>
              </a:rPr>
              <a:t>成束蛋白（</a:t>
            </a:r>
            <a:r>
              <a:rPr lang="en-US" altLang="zh-CN" sz="2000" b="1" dirty="0">
                <a:solidFill>
                  <a:srgbClr val="0033CC"/>
                </a:solidFill>
              </a:rPr>
              <a:t>bundling protein</a:t>
            </a:r>
            <a:r>
              <a:rPr lang="zh-CN" altLang="en-US" sz="2000" b="1" dirty="0">
                <a:solidFill>
                  <a:srgbClr val="0033CC"/>
                </a:solidFill>
              </a:rPr>
              <a:t>）</a:t>
            </a:r>
            <a:r>
              <a:rPr lang="zh-CN" altLang="en-US" sz="2000" dirty="0"/>
              <a:t>将相邻的微丝交联成平行排列状态</a:t>
            </a:r>
            <a:endParaRPr lang="en-US" altLang="zh-CN" sz="2000" dirty="0"/>
          </a:p>
          <a:p>
            <a:pPr>
              <a:lnSpc>
                <a:spcPct val="150000"/>
              </a:lnSpc>
              <a:spcAft>
                <a:spcPts val="600"/>
              </a:spcAft>
            </a:pPr>
            <a:r>
              <a:rPr lang="zh-CN" altLang="en-US" sz="2000" b="1" dirty="0">
                <a:solidFill>
                  <a:srgbClr val="0033CC"/>
                </a:solidFill>
              </a:rPr>
              <a:t>凝胶形成蛋白（</a:t>
            </a:r>
            <a:r>
              <a:rPr lang="en-US" altLang="zh-CN" sz="2000" b="1" dirty="0">
                <a:solidFill>
                  <a:srgbClr val="0033CC"/>
                </a:solidFill>
              </a:rPr>
              <a:t>gel-forming protein</a:t>
            </a:r>
            <a:r>
              <a:rPr lang="zh-CN" altLang="en-US" sz="2000" b="1" dirty="0">
                <a:solidFill>
                  <a:srgbClr val="0033CC"/>
                </a:solidFill>
              </a:rPr>
              <a:t>）</a:t>
            </a:r>
            <a:r>
              <a:rPr lang="zh-CN" altLang="en-US" sz="2000" dirty="0"/>
              <a:t>将微丝联接成网状</a:t>
            </a:r>
          </a:p>
        </p:txBody>
      </p:sp>
      <p:pic>
        <p:nvPicPr>
          <p:cNvPr id="7" name="图片 6" descr="8-6">
            <a:extLst>
              <a:ext uri="{FF2B5EF4-FFF2-40B4-BE49-F238E27FC236}">
                <a16:creationId xmlns:a16="http://schemas.microsoft.com/office/drawing/2014/main" id="{532E378C-DAEF-4C68-BF47-E2A240D4C1BC}"/>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527710" y="3164549"/>
            <a:ext cx="11136581" cy="2160000"/>
          </a:xfrm>
          <a:prstGeom prst="rect">
            <a:avLst/>
          </a:prstGeom>
        </p:spPr>
      </p:pic>
      <p:sp>
        <p:nvSpPr>
          <p:cNvPr id="8" name="矩形 7">
            <a:extLst>
              <a:ext uri="{FF2B5EF4-FFF2-40B4-BE49-F238E27FC236}">
                <a16:creationId xmlns:a16="http://schemas.microsoft.com/office/drawing/2014/main" id="{BCBF8127-5738-4ED9-BDBF-3B3B3D89BD5A}"/>
              </a:ext>
            </a:extLst>
          </p:cNvPr>
          <p:cNvSpPr/>
          <p:nvPr/>
        </p:nvSpPr>
        <p:spPr>
          <a:xfrm>
            <a:off x="1463184" y="5535994"/>
            <a:ext cx="9265632"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8-6 </a:t>
            </a:r>
            <a:r>
              <a:rPr lang="zh-CN" altLang="en-US" sz="1600" b="1" dirty="0">
                <a:solidFill>
                  <a:srgbClr val="0033CC"/>
                </a:solidFill>
                <a:latin typeface="Arial" panose="020B0604020202020204" pitchFamily="34" charset="0"/>
                <a:ea typeface="微软雅黑" panose="020B0503020204020204" pitchFamily="34" charset="-122"/>
              </a:rPr>
              <a:t>微丝交联蛋白与微丝的相互作用</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成束蛋白将相邻的微丝交联成束状结构。丝束蛋白和绒毛蛋白等交联而成的微丝束（左图）为紧密包装型。</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由</a:t>
            </a:r>
            <a:r>
              <a:rPr lang="en-US" altLang="zh-CN" sz="1400" dirty="0">
                <a:latin typeface="Arial" panose="020B0604020202020204" pitchFamily="34" charset="0"/>
                <a:ea typeface="微软雅黑" panose="020B0503020204020204" pitchFamily="34" charset="-122"/>
              </a:rPr>
              <a:t>α- </a:t>
            </a:r>
            <a:r>
              <a:rPr lang="zh-CN" altLang="en-US" sz="1400" dirty="0">
                <a:latin typeface="Arial" panose="020B0604020202020204" pitchFamily="34" charset="0"/>
                <a:ea typeface="微软雅黑" panose="020B0503020204020204" pitchFamily="34" charset="-122"/>
              </a:rPr>
              <a:t>辅肌动蛋白交联形成的微丝束内部相邻的纤维之间比较宽松。</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细丝蛋白将微丝交联成网状结构</a:t>
            </a:r>
          </a:p>
        </p:txBody>
      </p:sp>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AD39128F-9702-4A0F-8AEA-780EFD988918}"/>
              </a:ext>
            </a:extLst>
          </p:cNvPr>
          <p:cNvSpPr>
            <a:spLocks noGrp="1"/>
          </p:cNvSpPr>
          <p:nvPr>
            <p:ph type="title"/>
          </p:nvPr>
        </p:nvSpPr>
        <p:spPr/>
        <p:txBody>
          <a:bodyPr/>
          <a:lstStyle/>
          <a:p>
            <a:pPr algn="l"/>
            <a:r>
              <a:rPr lang="en-US" altLang="zh-CN" sz="2800" dirty="0"/>
              <a:t>5. </a:t>
            </a:r>
            <a:r>
              <a:rPr lang="zh-CN" altLang="en-US" sz="2800" dirty="0"/>
              <a:t>割断及解聚蛋白 </a:t>
            </a:r>
          </a:p>
        </p:txBody>
      </p:sp>
      <p:sp>
        <p:nvSpPr>
          <p:cNvPr id="2" name="内容占位符 1">
            <a:extLst>
              <a:ext uri="{FF2B5EF4-FFF2-40B4-BE49-F238E27FC236}">
                <a16:creationId xmlns:a16="http://schemas.microsoft.com/office/drawing/2014/main" id="{E93653B0-F41C-4F8B-BA13-738E56D6145B}"/>
              </a:ext>
            </a:extLst>
          </p:cNvPr>
          <p:cNvSpPr>
            <a:spLocks noGrp="1"/>
          </p:cNvSpPr>
          <p:nvPr>
            <p:ph idx="1"/>
          </p:nvPr>
        </p:nvSpPr>
        <p:spPr>
          <a:xfrm>
            <a:off x="824366" y="1219200"/>
            <a:ext cx="6759775" cy="5435604"/>
          </a:xfrm>
        </p:spPr>
        <p:txBody>
          <a:bodyPr>
            <a:normAutofit/>
          </a:bodyPr>
          <a:lstStyle/>
          <a:p>
            <a:pPr>
              <a:lnSpc>
                <a:spcPct val="150000"/>
              </a:lnSpc>
              <a:spcBef>
                <a:spcPts val="0"/>
              </a:spcBef>
              <a:spcAft>
                <a:spcPts val="600"/>
              </a:spcAft>
            </a:pPr>
            <a:r>
              <a:rPr lang="zh-CN" altLang="en-US" sz="2000" b="1" dirty="0">
                <a:solidFill>
                  <a:srgbClr val="0033CC"/>
                </a:solidFill>
              </a:rPr>
              <a:t>凝溶胶蛋白（</a:t>
            </a:r>
            <a:r>
              <a:rPr lang="en-US" altLang="zh-CN" sz="2000" b="1" dirty="0">
                <a:solidFill>
                  <a:srgbClr val="0033CC"/>
                </a:solidFill>
              </a:rPr>
              <a:t>gelsolin</a:t>
            </a:r>
            <a:r>
              <a:rPr lang="zh-CN" altLang="en-US" sz="2000" b="1" dirty="0">
                <a:solidFill>
                  <a:srgbClr val="0033CC"/>
                </a:solidFill>
              </a:rPr>
              <a:t>）</a:t>
            </a:r>
            <a:r>
              <a:rPr lang="zh-CN" altLang="en-US" sz="2000" dirty="0"/>
              <a:t>在高</a:t>
            </a:r>
            <a:r>
              <a:rPr lang="en-US" altLang="zh-CN" sz="2000" dirty="0"/>
              <a:t>Ca2+</a:t>
            </a:r>
            <a:r>
              <a:rPr lang="zh-CN" altLang="en-US" sz="2000" dirty="0"/>
              <a:t>（</a:t>
            </a:r>
            <a:r>
              <a:rPr lang="en-US" altLang="zh-CN" sz="2000" dirty="0"/>
              <a:t>&gt;1 </a:t>
            </a:r>
            <a:r>
              <a:rPr lang="en-US" altLang="zh-CN" sz="2000" dirty="0" err="1"/>
              <a:t>μmol</a:t>
            </a:r>
            <a:r>
              <a:rPr lang="en-US" altLang="zh-CN" sz="2000" dirty="0"/>
              <a:t>/L</a:t>
            </a:r>
            <a:r>
              <a:rPr lang="zh-CN" altLang="en-US" sz="2000" dirty="0"/>
              <a:t>）情况下能将较长微丝切断，使肌动蛋白由凝胶态转化成溶胶态</a:t>
            </a:r>
            <a:endParaRPr lang="en-US" altLang="zh-CN" sz="2000" dirty="0"/>
          </a:p>
          <a:p>
            <a:pPr>
              <a:lnSpc>
                <a:spcPct val="150000"/>
              </a:lnSpc>
              <a:spcBef>
                <a:spcPts val="0"/>
              </a:spcBef>
              <a:spcAft>
                <a:spcPts val="600"/>
              </a:spcAft>
            </a:pPr>
            <a:r>
              <a:rPr lang="zh-CN" altLang="en-US" sz="2000" b="1" dirty="0">
                <a:solidFill>
                  <a:srgbClr val="0033CC"/>
                </a:solidFill>
              </a:rPr>
              <a:t>丝切蛋白</a:t>
            </a:r>
            <a:r>
              <a:rPr lang="en-US" altLang="zh-CN" sz="2000" b="1" dirty="0">
                <a:solidFill>
                  <a:srgbClr val="0033CC"/>
                </a:solidFill>
              </a:rPr>
              <a:t>/ </a:t>
            </a:r>
            <a:r>
              <a:rPr lang="zh-CN" altLang="en-US" sz="2000" b="1" dirty="0">
                <a:solidFill>
                  <a:srgbClr val="0033CC"/>
                </a:solidFill>
              </a:rPr>
              <a:t>肌动蛋白解聚因子（</a:t>
            </a:r>
            <a:r>
              <a:rPr lang="en-US" altLang="zh-CN" sz="2000" b="1" dirty="0">
                <a:solidFill>
                  <a:srgbClr val="0033CC"/>
                </a:solidFill>
              </a:rPr>
              <a:t>cofilin/actin depolymerizing factor</a:t>
            </a:r>
            <a:r>
              <a:rPr lang="zh-CN" altLang="en-US" sz="2000" b="1" dirty="0">
                <a:solidFill>
                  <a:srgbClr val="0033CC"/>
                </a:solidFill>
              </a:rPr>
              <a:t>，</a:t>
            </a:r>
            <a:r>
              <a:rPr lang="en-US" altLang="zh-CN" sz="2000" b="1" dirty="0">
                <a:solidFill>
                  <a:srgbClr val="0033CC"/>
                </a:solidFill>
              </a:rPr>
              <a:t>Cofilin/ADF</a:t>
            </a:r>
            <a:r>
              <a:rPr lang="zh-CN" altLang="en-US" sz="2000" b="1" dirty="0">
                <a:solidFill>
                  <a:srgbClr val="0033CC"/>
                </a:solidFill>
              </a:rPr>
              <a:t>）</a:t>
            </a:r>
            <a:r>
              <a:rPr lang="zh-CN" altLang="en-US" sz="2000" dirty="0"/>
              <a:t>能与游离的肌动蛋白或微丝结合，提高微丝的解聚速度</a:t>
            </a:r>
          </a:p>
        </p:txBody>
      </p:sp>
      <p:pic>
        <p:nvPicPr>
          <p:cNvPr id="29699" name="图片 1">
            <a:extLst>
              <a:ext uri="{FF2B5EF4-FFF2-40B4-BE49-F238E27FC236}">
                <a16:creationId xmlns:a16="http://schemas.microsoft.com/office/drawing/2014/main" id="{2E6DD2FF-9196-4703-9EBC-DABB700CF91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347208" y="950659"/>
            <a:ext cx="2941637" cy="523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矩形 3">
            <a:extLst>
              <a:ext uri="{FF2B5EF4-FFF2-40B4-BE49-F238E27FC236}">
                <a16:creationId xmlns:a16="http://schemas.microsoft.com/office/drawing/2014/main" id="{14CF8542-260B-4021-A20E-F11EE8F32236}"/>
              </a:ext>
            </a:extLst>
          </p:cNvPr>
          <p:cNvSpPr>
            <a:spLocks noChangeArrowheads="1"/>
          </p:cNvSpPr>
          <p:nvPr/>
        </p:nvSpPr>
        <p:spPr bwMode="auto">
          <a:xfrm>
            <a:off x="8105907" y="6208935"/>
            <a:ext cx="34242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b="1" dirty="0">
                <a:solidFill>
                  <a:srgbClr val="0033CC"/>
                </a:solidFill>
                <a:ea typeface="宋体" panose="02010600030101010101" pitchFamily="2" charset="-122"/>
                <a:cs typeface="Arial" panose="020B0604020202020204" pitchFamily="34" charset="0"/>
              </a:rPr>
              <a:t>Action of gelsolin in severing actin filaments</a:t>
            </a:r>
            <a:endParaRPr lang="zh-CN" altLang="en-US" sz="1600" b="1" dirty="0">
              <a:solidFill>
                <a:srgbClr val="0033CC"/>
              </a:solidFill>
              <a:ea typeface="宋体" panose="02010600030101010101" pitchFamily="2" charset="-122"/>
              <a:cs typeface="Arial" panose="020B0604020202020204" pitchFamily="34" charset="0"/>
            </a:endParaRPr>
          </a:p>
        </p:txBody>
      </p:sp>
      <p:sp>
        <p:nvSpPr>
          <p:cNvPr id="29701" name="矩形 4">
            <a:extLst>
              <a:ext uri="{FF2B5EF4-FFF2-40B4-BE49-F238E27FC236}">
                <a16:creationId xmlns:a16="http://schemas.microsoft.com/office/drawing/2014/main" id="{074D938D-72B5-4E61-9DBC-B08C217ABE5A}"/>
              </a:ext>
            </a:extLst>
          </p:cNvPr>
          <p:cNvSpPr>
            <a:spLocks noChangeArrowheads="1"/>
          </p:cNvSpPr>
          <p:nvPr/>
        </p:nvSpPr>
        <p:spPr bwMode="auto">
          <a:xfrm>
            <a:off x="1147069" y="6515897"/>
            <a:ext cx="4572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200" dirty="0">
                <a:ea typeface="宋体" panose="02010600030101010101" pitchFamily="2" charset="-122"/>
                <a:cs typeface="Arial" panose="020B0604020202020204" pitchFamily="34" charset="0"/>
              </a:rPr>
              <a:t>http://www.ncbi.nlm.nih.gov/books/NBK21594/</a:t>
            </a:r>
            <a:endParaRPr lang="zh-CN" altLang="en-US" sz="1200" dirty="0">
              <a:ea typeface="宋体" panose="02010600030101010101" pitchFamily="2" charset="-122"/>
              <a:cs typeface="Arial" panose="020B0604020202020204" pitchFamily="34" charset="0"/>
            </a:endParaRPr>
          </a:p>
        </p:txBody>
      </p:sp>
      <p:pic>
        <p:nvPicPr>
          <p:cNvPr id="29702" name="图片 1">
            <a:extLst>
              <a:ext uri="{FF2B5EF4-FFF2-40B4-BE49-F238E27FC236}">
                <a16:creationId xmlns:a16="http://schemas.microsoft.com/office/drawing/2014/main" id="{E5B46E6F-F817-4F42-BB80-E58B9EABDAF7}"/>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587433" y="3999227"/>
            <a:ext cx="3691272" cy="20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15D10-15ED-4687-9642-582C75F39AC2}"/>
              </a:ext>
            </a:extLst>
          </p:cNvPr>
          <p:cNvSpPr>
            <a:spLocks noGrp="1"/>
          </p:cNvSpPr>
          <p:nvPr>
            <p:ph type="title"/>
          </p:nvPr>
        </p:nvSpPr>
        <p:spPr/>
        <p:txBody>
          <a:bodyPr/>
          <a:lstStyle/>
          <a:p>
            <a:r>
              <a:rPr lang="zh-CN" altLang="en-US" dirty="0"/>
              <a:t>（二）细胞皮层（</a:t>
            </a:r>
            <a:r>
              <a:rPr lang="en-US" altLang="zh-CN" dirty="0"/>
              <a:t>cell cortex</a:t>
            </a:r>
            <a:r>
              <a:rPr lang="zh-CN" altLang="en-US" dirty="0"/>
              <a:t>）</a:t>
            </a:r>
          </a:p>
        </p:txBody>
      </p:sp>
      <p:sp>
        <p:nvSpPr>
          <p:cNvPr id="3" name="内容占位符 2">
            <a:extLst>
              <a:ext uri="{FF2B5EF4-FFF2-40B4-BE49-F238E27FC236}">
                <a16:creationId xmlns:a16="http://schemas.microsoft.com/office/drawing/2014/main" id="{04B1BFAB-25DB-4822-9287-E8AEFD1C31F8}"/>
              </a:ext>
            </a:extLst>
          </p:cNvPr>
          <p:cNvSpPr>
            <a:spLocks noGrp="1"/>
          </p:cNvSpPr>
          <p:nvPr>
            <p:ph idx="1"/>
          </p:nvPr>
        </p:nvSpPr>
        <p:spPr/>
        <p:txBody>
          <a:bodyPr>
            <a:normAutofit/>
          </a:bodyPr>
          <a:lstStyle/>
          <a:p>
            <a:pPr>
              <a:lnSpc>
                <a:spcPts val="3000"/>
              </a:lnSpc>
            </a:pPr>
            <a:r>
              <a:rPr lang="zh-CN" altLang="en-US" sz="2000" dirty="0"/>
              <a:t>细胞内大部分微丝都集中分布在</a:t>
            </a:r>
            <a:r>
              <a:rPr lang="zh-CN" altLang="en-US" sz="2000" b="1" dirty="0">
                <a:solidFill>
                  <a:srgbClr val="0033CC"/>
                </a:solidFill>
              </a:rPr>
              <a:t>紧贴细胞质膜的细胞质区域</a:t>
            </a:r>
            <a:r>
              <a:rPr lang="zh-CN" altLang="en-US" sz="2000" dirty="0"/>
              <a:t>，并由微丝交联蛋白交联成凝胶态三维网络结构</a:t>
            </a:r>
          </a:p>
          <a:p>
            <a:pPr>
              <a:lnSpc>
                <a:spcPts val="3000"/>
              </a:lnSpc>
            </a:pPr>
            <a:r>
              <a:rPr lang="zh-CN" altLang="en-US" sz="2000" dirty="0"/>
              <a:t>限制膜蛋白的流动性；为细胞质膜提供强度和韧性；维持细胞形状；细胞的多种运动，如胞质环流（</a:t>
            </a:r>
            <a:r>
              <a:rPr lang="en-US" altLang="zh-CN" sz="2000" dirty="0"/>
              <a:t>cyclosis</a:t>
            </a:r>
            <a:r>
              <a:rPr lang="zh-CN" altLang="en-US" sz="2000" dirty="0"/>
              <a:t>）、阿米巴运动（</a:t>
            </a:r>
            <a:r>
              <a:rPr lang="en-US" altLang="zh-CN" sz="2000" dirty="0" err="1"/>
              <a:t>amoiboid</a:t>
            </a:r>
            <a:r>
              <a:rPr lang="zh-CN" altLang="en-US" sz="2000" dirty="0"/>
              <a:t>）、变皱膜运动 （</a:t>
            </a:r>
            <a:r>
              <a:rPr lang="en-US" altLang="zh-CN" sz="2000" dirty="0"/>
              <a:t>ruffled membrane locomotion</a:t>
            </a:r>
            <a:r>
              <a:rPr lang="zh-CN" altLang="en-US" sz="2000" dirty="0"/>
              <a:t>）、吞噬（</a:t>
            </a:r>
            <a:r>
              <a:rPr lang="en-US" altLang="zh-CN" sz="2000" dirty="0"/>
              <a:t>phagocytosis</a:t>
            </a:r>
            <a:r>
              <a:rPr lang="zh-CN" altLang="en-US" sz="2000" dirty="0"/>
              <a:t>）以及膜蛋白的定位等与皮层内肌动蛋白的溶胶态</a:t>
            </a:r>
            <a:r>
              <a:rPr lang="en-US" altLang="zh-CN" sz="2000" dirty="0"/>
              <a:t>- </a:t>
            </a:r>
            <a:r>
              <a:rPr lang="zh-CN" altLang="en-US" sz="2000" dirty="0"/>
              <a:t>凝胶态转化相关</a:t>
            </a:r>
          </a:p>
        </p:txBody>
      </p:sp>
      <p:grpSp>
        <p:nvGrpSpPr>
          <p:cNvPr id="4" name="组合 2">
            <a:extLst>
              <a:ext uri="{FF2B5EF4-FFF2-40B4-BE49-F238E27FC236}">
                <a16:creationId xmlns:a16="http://schemas.microsoft.com/office/drawing/2014/main" id="{A72FFCB3-AD0B-46E6-ABB7-C0781E0879B6}"/>
              </a:ext>
            </a:extLst>
          </p:cNvPr>
          <p:cNvGrpSpPr>
            <a:grpSpLocks/>
          </p:cNvGrpSpPr>
          <p:nvPr/>
        </p:nvGrpSpPr>
        <p:grpSpPr bwMode="auto">
          <a:xfrm>
            <a:off x="977068" y="3774802"/>
            <a:ext cx="10237864" cy="2880002"/>
            <a:chOff x="-1847537" y="3864660"/>
            <a:chExt cx="10282983" cy="2893850"/>
          </a:xfrm>
        </p:grpSpPr>
        <p:pic>
          <p:nvPicPr>
            <p:cNvPr id="5" name="Picture 2" descr="figure 16-88a">
              <a:extLst>
                <a:ext uri="{FF2B5EF4-FFF2-40B4-BE49-F238E27FC236}">
                  <a16:creationId xmlns:a16="http://schemas.microsoft.com/office/drawing/2014/main" id="{1568CEF3-D5DF-4BF4-803A-D486D89ECA1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47537" y="3864660"/>
              <a:ext cx="4466261" cy="289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figure 16-87c">
              <a:extLst>
                <a:ext uri="{FF2B5EF4-FFF2-40B4-BE49-F238E27FC236}">
                  <a16:creationId xmlns:a16="http://schemas.microsoft.com/office/drawing/2014/main" id="{9A6489AB-5B82-49E6-BFCD-1D3CF06188F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rot="10800000">
              <a:off x="3152996" y="3864660"/>
              <a:ext cx="5282450" cy="289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90461125"/>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556425" y="103964"/>
            <a:ext cx="8229600" cy="727075"/>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a:lstStyle>
          <a:p>
            <a:r>
              <a:rPr lang="en-US" altLang="zh-CN" sz="3200" dirty="0"/>
              <a:t>Key to Cytoskeletal </a:t>
            </a:r>
            <a:r>
              <a:rPr lang="en-US" altLang="zh-CN" sz="3200" dirty="0" err="1"/>
              <a:t>Fuctions</a:t>
            </a:r>
            <a:endParaRPr lang="zh-CN" altLang="en-US" sz="3200" dirty="0"/>
          </a:p>
        </p:txBody>
      </p:sp>
      <p:pic>
        <p:nvPicPr>
          <p:cNvPr id="4" name="Picture 6" descr="9"/>
          <p:cNvPicPr>
            <a:picLocks noChangeAspect="1" noChangeArrowheads="1"/>
          </p:cNvPicPr>
          <p:nvPr/>
        </p:nvPicPr>
        <p:blipFill>
          <a:blip r:embed="rId2">
            <a:lum contrast="6000"/>
            <a:extLst>
              <a:ext uri="{28A0092B-C50C-407E-A947-70E740481C1C}">
                <a14:useLocalDpi xmlns:a14="http://schemas.microsoft.com/office/drawing/2010/main" val="0"/>
              </a:ext>
            </a:extLst>
          </a:blip>
          <a:srcRect t="7474" b="2217"/>
          <a:stretch>
            <a:fillRect/>
          </a:stretch>
        </p:blipFill>
        <p:spPr bwMode="auto">
          <a:xfrm>
            <a:off x="1008721" y="888170"/>
            <a:ext cx="10343458" cy="596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8423828"/>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矩形 4">
            <a:extLst>
              <a:ext uri="{FF2B5EF4-FFF2-40B4-BE49-F238E27FC236}">
                <a16:creationId xmlns:a16="http://schemas.microsoft.com/office/drawing/2014/main" id="{F0BC166A-A1D5-4FE4-BE6C-025729CF14EC}"/>
              </a:ext>
            </a:extLst>
          </p:cNvPr>
          <p:cNvSpPr>
            <a:spLocks noChangeArrowheads="1"/>
          </p:cNvSpPr>
          <p:nvPr/>
        </p:nvSpPr>
        <p:spPr bwMode="auto">
          <a:xfrm>
            <a:off x="304800" y="6320161"/>
            <a:ext cx="38376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400" b="1" dirty="0">
                <a:ea typeface="宋体" panose="02010600030101010101" pitchFamily="2" charset="-122"/>
                <a:cs typeface="Arial" panose="020B0604020202020204" pitchFamily="34" charset="0"/>
              </a:rPr>
              <a:t>Actin stress fibers (red) terminate in focal adhesions (green). Nuclei are in blue</a:t>
            </a:r>
            <a:endParaRPr lang="zh-CN" altLang="en-US" sz="1400" b="1" dirty="0">
              <a:ea typeface="宋体" panose="02010600030101010101" pitchFamily="2" charset="-122"/>
              <a:cs typeface="Arial" panose="020B0604020202020204" pitchFamily="34" charset="0"/>
            </a:endParaRPr>
          </a:p>
        </p:txBody>
      </p:sp>
      <p:sp>
        <p:nvSpPr>
          <p:cNvPr id="36868" name="矩形 5">
            <a:extLst>
              <a:ext uri="{FF2B5EF4-FFF2-40B4-BE49-F238E27FC236}">
                <a16:creationId xmlns:a16="http://schemas.microsoft.com/office/drawing/2014/main" id="{EEC41B75-7F92-479C-BE7F-BBFEB8B93868}"/>
              </a:ext>
            </a:extLst>
          </p:cNvPr>
          <p:cNvSpPr>
            <a:spLocks noChangeArrowheads="1"/>
          </p:cNvSpPr>
          <p:nvPr/>
        </p:nvSpPr>
        <p:spPr bwMode="auto">
          <a:xfrm>
            <a:off x="4229187" y="6581771"/>
            <a:ext cx="2686954" cy="27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95" dirty="0">
                <a:ea typeface="宋体" panose="02010600030101010101" pitchFamily="2" charset="-122"/>
                <a:cs typeface="Arial" panose="020B0604020202020204" pitchFamily="34" charset="0"/>
              </a:rPr>
              <a:t>http://jcb.rupress.org/content/196/1/4</a:t>
            </a:r>
            <a:endParaRPr lang="zh-CN" altLang="en-US" sz="1195" dirty="0">
              <a:ea typeface="宋体" panose="02010600030101010101" pitchFamily="2" charset="-122"/>
              <a:cs typeface="Arial" panose="020B0604020202020204" pitchFamily="34" charset="0"/>
            </a:endParaRPr>
          </a:p>
        </p:txBody>
      </p:sp>
      <p:grpSp>
        <p:nvGrpSpPr>
          <p:cNvPr id="36869" name="组合 2">
            <a:extLst>
              <a:ext uri="{FF2B5EF4-FFF2-40B4-BE49-F238E27FC236}">
                <a16:creationId xmlns:a16="http://schemas.microsoft.com/office/drawing/2014/main" id="{7FAA5AE5-7A63-4B57-B2A9-0E367B538E5C}"/>
              </a:ext>
            </a:extLst>
          </p:cNvPr>
          <p:cNvGrpSpPr>
            <a:grpSpLocks noChangeAspect="1"/>
          </p:cNvGrpSpPr>
          <p:nvPr/>
        </p:nvGrpSpPr>
        <p:grpSpPr bwMode="auto">
          <a:xfrm>
            <a:off x="476873" y="2865767"/>
            <a:ext cx="5686273" cy="3420000"/>
            <a:chOff x="503238" y="1268413"/>
            <a:chExt cx="8123011" cy="4679950"/>
          </a:xfrm>
        </p:grpSpPr>
        <p:pic>
          <p:nvPicPr>
            <p:cNvPr id="36870" name="图片 1">
              <a:extLst>
                <a:ext uri="{FF2B5EF4-FFF2-40B4-BE49-F238E27FC236}">
                  <a16:creationId xmlns:a16="http://schemas.microsoft.com/office/drawing/2014/main" id="{838EF022-C12E-45A8-A510-3C1C5180BD1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3238" y="1268413"/>
              <a:ext cx="501766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图片 2">
              <a:extLst>
                <a:ext uri="{FF2B5EF4-FFF2-40B4-BE49-F238E27FC236}">
                  <a16:creationId xmlns:a16="http://schemas.microsoft.com/office/drawing/2014/main" id="{6C43EDEF-BFF5-4B82-A57B-833660868E82}"/>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817927" y="3589665"/>
              <a:ext cx="2808322" cy="235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图片 1">
              <a:extLst>
                <a:ext uri="{FF2B5EF4-FFF2-40B4-BE49-F238E27FC236}">
                  <a16:creationId xmlns:a16="http://schemas.microsoft.com/office/drawing/2014/main" id="{37C86EC1-818D-4319-A598-B93429EA7B37}"/>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820008" y="1268413"/>
              <a:ext cx="2804160" cy="212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矩形 9">
            <a:extLst>
              <a:ext uri="{FF2B5EF4-FFF2-40B4-BE49-F238E27FC236}">
                <a16:creationId xmlns:a16="http://schemas.microsoft.com/office/drawing/2014/main" id="{95C420D7-87F8-4097-8634-BF0DF9729130}"/>
              </a:ext>
            </a:extLst>
          </p:cNvPr>
          <p:cNvSpPr/>
          <p:nvPr/>
        </p:nvSpPr>
        <p:spPr>
          <a:xfrm>
            <a:off x="7437382" y="5853147"/>
            <a:ext cx="4623565"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8-7 </a:t>
            </a:r>
            <a:r>
              <a:rPr lang="zh-CN" altLang="en-US" sz="1600" b="1" dirty="0">
                <a:solidFill>
                  <a:srgbClr val="0033CC"/>
                </a:solidFill>
                <a:latin typeface="Arial" panose="020B0604020202020204" pitchFamily="34" charset="0"/>
                <a:ea typeface="微软雅黑" panose="020B0503020204020204" pitchFamily="34" charset="-122"/>
              </a:rPr>
              <a:t>应力纤维</a:t>
            </a:r>
          </a:p>
          <a:p>
            <a:pPr algn="ctr">
              <a:lnSpc>
                <a:spcPts val="2400"/>
              </a:lnSpc>
            </a:pPr>
            <a:r>
              <a:rPr lang="zh-CN" altLang="en-US" sz="1400" dirty="0">
                <a:latin typeface="Arial" panose="020B0604020202020204" pitchFamily="34" charset="0"/>
                <a:ea typeface="微软雅黑" panose="020B0503020204020204" pitchFamily="34" charset="-122"/>
              </a:rPr>
              <a:t>体外培养的星形胶质细胞用罗丹明标记的鬼笔环肽染色，显示在细胞内应力纤维和粘着斑的分布</a:t>
            </a:r>
          </a:p>
        </p:txBody>
      </p:sp>
      <p:sp>
        <p:nvSpPr>
          <p:cNvPr id="3" name="标题 2">
            <a:extLst>
              <a:ext uri="{FF2B5EF4-FFF2-40B4-BE49-F238E27FC236}">
                <a16:creationId xmlns:a16="http://schemas.microsoft.com/office/drawing/2014/main" id="{EEB1D55F-F90A-413A-9611-7C8F2775E4AF}"/>
              </a:ext>
            </a:extLst>
          </p:cNvPr>
          <p:cNvSpPr>
            <a:spLocks noGrp="1"/>
          </p:cNvSpPr>
          <p:nvPr>
            <p:ph type="title"/>
          </p:nvPr>
        </p:nvSpPr>
        <p:spPr/>
        <p:txBody>
          <a:bodyPr/>
          <a:lstStyle/>
          <a:p>
            <a:r>
              <a:rPr lang="zh-CN" altLang="en-US" dirty="0"/>
              <a:t>（三）应力纤维</a:t>
            </a:r>
          </a:p>
        </p:txBody>
      </p:sp>
      <p:sp>
        <p:nvSpPr>
          <p:cNvPr id="4" name="内容占位符 3">
            <a:extLst>
              <a:ext uri="{FF2B5EF4-FFF2-40B4-BE49-F238E27FC236}">
                <a16:creationId xmlns:a16="http://schemas.microsoft.com/office/drawing/2014/main" id="{F592EEE9-4870-467F-8B79-2CFC09BE6EBA}"/>
              </a:ext>
            </a:extLst>
          </p:cNvPr>
          <p:cNvSpPr>
            <a:spLocks noGrp="1"/>
          </p:cNvSpPr>
          <p:nvPr>
            <p:ph idx="1"/>
          </p:nvPr>
        </p:nvSpPr>
        <p:spPr/>
        <p:txBody>
          <a:bodyPr>
            <a:normAutofit/>
          </a:bodyPr>
          <a:lstStyle/>
          <a:p>
            <a:pPr>
              <a:lnSpc>
                <a:spcPts val="3000"/>
              </a:lnSpc>
            </a:pPr>
            <a:r>
              <a:rPr lang="zh-CN" altLang="en-US" sz="2000" dirty="0"/>
              <a:t>体外培养的细胞在基质表面铺展时，常在细胞质膜的特定区域与基质之间形成紧密黏附的黏着斑。</a:t>
            </a:r>
            <a:r>
              <a:rPr lang="zh-CN" altLang="en-US" sz="2000" b="1" dirty="0">
                <a:solidFill>
                  <a:srgbClr val="0033CC"/>
                </a:solidFill>
              </a:rPr>
              <a:t>在紧贴黏着斑的细胞质膜内侧的大量成束状排列的微丝</a:t>
            </a:r>
            <a:endParaRPr lang="en-US" altLang="zh-CN" sz="2000" b="1" dirty="0">
              <a:solidFill>
                <a:srgbClr val="0033CC"/>
              </a:solidFill>
            </a:endParaRPr>
          </a:p>
          <a:p>
            <a:pPr>
              <a:lnSpc>
                <a:spcPts val="3000"/>
              </a:lnSpc>
            </a:pPr>
            <a:r>
              <a:rPr lang="zh-CN" altLang="en-US" sz="2000" dirty="0"/>
              <a:t>通过黏着斑与细胞外基质相连，可能在细胞形态发生、细胞分化和组织建成等方面发挥作用</a:t>
            </a:r>
          </a:p>
          <a:p>
            <a:pPr>
              <a:lnSpc>
                <a:spcPts val="3000"/>
              </a:lnSpc>
            </a:pPr>
            <a:endParaRPr lang="zh-CN" altLang="en-US" sz="2000" b="1" dirty="0">
              <a:solidFill>
                <a:srgbClr val="0033CC"/>
              </a:solidFill>
            </a:endParaRPr>
          </a:p>
        </p:txBody>
      </p:sp>
      <p:pic>
        <p:nvPicPr>
          <p:cNvPr id="5" name="图片 4">
            <a:extLst>
              <a:ext uri="{FF2B5EF4-FFF2-40B4-BE49-F238E27FC236}">
                <a16:creationId xmlns:a16="http://schemas.microsoft.com/office/drawing/2014/main" id="{D715214C-C85D-4B5A-AC7E-4645F585690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9220" y="2843264"/>
            <a:ext cx="4039888" cy="3060000"/>
          </a:xfrm>
          <a:prstGeom prst="rect">
            <a:avLst/>
          </a:prstGeom>
        </p:spPr>
      </p:pic>
    </p:spTree>
    <p:extLst>
      <p:ext uri="{BB962C8B-B14F-4D97-AF65-F5344CB8AC3E}">
        <p14:creationId xmlns:p14="http://schemas.microsoft.com/office/powerpoint/2010/main" val="3611177407"/>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4" descr="imagepage8">
            <a:extLst>
              <a:ext uri="{FF2B5EF4-FFF2-40B4-BE49-F238E27FC236}">
                <a16:creationId xmlns:a16="http://schemas.microsoft.com/office/drawing/2014/main" id="{F73C2795-8547-49CA-9B62-967C8C6A86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85376" y="1086191"/>
            <a:ext cx="5352677"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7BEF9271-1FB4-4F2E-B02C-EC107D82134E}"/>
              </a:ext>
            </a:extLst>
          </p:cNvPr>
          <p:cNvSpPr/>
          <p:nvPr/>
        </p:nvSpPr>
        <p:spPr>
          <a:xfrm>
            <a:off x="7004958" y="5569186"/>
            <a:ext cx="4713514"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8-8 </a:t>
            </a:r>
            <a:r>
              <a:rPr lang="zh-CN" altLang="en-US" sz="1600" b="1" dirty="0">
                <a:solidFill>
                  <a:srgbClr val="0033CC"/>
                </a:solidFill>
                <a:latin typeface="Arial" panose="020B0604020202020204" pitchFamily="34" charset="0"/>
                <a:ea typeface="微软雅黑" panose="020B0503020204020204" pitchFamily="34" charset="-122"/>
              </a:rPr>
              <a:t>动物细胞边缘的伪足及其微丝的排列方式</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用荧光标记的鬼笔环肽染色显示体外培养细胞内微丝的分布以及细胞周缘伸出的伪足；</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应力纤维、细胞皮层和丝状伪足内部微丝的排列方式示意图</a:t>
            </a:r>
          </a:p>
        </p:txBody>
      </p:sp>
      <p:sp>
        <p:nvSpPr>
          <p:cNvPr id="3" name="标题 2">
            <a:extLst>
              <a:ext uri="{FF2B5EF4-FFF2-40B4-BE49-F238E27FC236}">
                <a16:creationId xmlns:a16="http://schemas.microsoft.com/office/drawing/2014/main" id="{E85A6FAD-3340-47A8-9503-90943A204557}"/>
              </a:ext>
            </a:extLst>
          </p:cNvPr>
          <p:cNvSpPr>
            <a:spLocks noGrp="1"/>
          </p:cNvSpPr>
          <p:nvPr>
            <p:ph type="title"/>
          </p:nvPr>
        </p:nvSpPr>
        <p:spPr/>
        <p:txBody>
          <a:bodyPr/>
          <a:lstStyle/>
          <a:p>
            <a:r>
              <a:rPr lang="zh-CN" altLang="en-US" dirty="0"/>
              <a:t>（四）细胞伪足的形成与细胞迁移</a:t>
            </a:r>
          </a:p>
        </p:txBody>
      </p:sp>
      <p:sp>
        <p:nvSpPr>
          <p:cNvPr id="2" name="内容占位符 1">
            <a:extLst>
              <a:ext uri="{FF2B5EF4-FFF2-40B4-BE49-F238E27FC236}">
                <a16:creationId xmlns:a16="http://schemas.microsoft.com/office/drawing/2014/main" id="{4C5753DC-6B91-40F5-8ECD-B25ADBCC73CD}"/>
              </a:ext>
            </a:extLst>
          </p:cNvPr>
          <p:cNvSpPr>
            <a:spLocks noGrp="1"/>
          </p:cNvSpPr>
          <p:nvPr>
            <p:ph idx="1"/>
          </p:nvPr>
        </p:nvSpPr>
        <p:spPr>
          <a:xfrm>
            <a:off x="824366" y="1219200"/>
            <a:ext cx="5861010" cy="5435604"/>
          </a:xfrm>
        </p:spPr>
        <p:txBody>
          <a:bodyPr>
            <a:normAutofit/>
          </a:bodyPr>
          <a:lstStyle/>
          <a:p>
            <a:pPr>
              <a:lnSpc>
                <a:spcPts val="3200"/>
              </a:lnSpc>
            </a:pPr>
            <a:r>
              <a:rPr lang="zh-CN" altLang="en-US" sz="2000" b="1" dirty="0">
                <a:solidFill>
                  <a:srgbClr val="0033CC"/>
                </a:solidFill>
              </a:rPr>
              <a:t>细胞迁移</a:t>
            </a:r>
            <a:r>
              <a:rPr lang="zh-CN" altLang="en-US" sz="2000" dirty="0"/>
              <a:t>通过微丝的组装</a:t>
            </a:r>
            <a:r>
              <a:rPr lang="en-US" altLang="zh-CN" sz="2000" dirty="0"/>
              <a:t>/ </a:t>
            </a:r>
            <a:r>
              <a:rPr lang="zh-CN" altLang="en-US" sz="2000" dirty="0"/>
              <a:t>去组装，以及与其它细胞结构组分的相互作用来实现</a:t>
            </a:r>
            <a:endParaRPr lang="en-US" altLang="zh-CN" sz="2000" dirty="0"/>
          </a:p>
          <a:p>
            <a:pPr>
              <a:lnSpc>
                <a:spcPts val="3200"/>
              </a:lnSpc>
            </a:pPr>
            <a:r>
              <a:rPr lang="zh-CN" altLang="en-US" sz="2000" dirty="0"/>
              <a:t>成纤维细胞在基质或相邻细胞表面的</a:t>
            </a:r>
            <a:r>
              <a:rPr lang="zh-CN" altLang="en-US" sz="2000" b="1" dirty="0">
                <a:solidFill>
                  <a:srgbClr val="0033CC"/>
                </a:solidFill>
              </a:rPr>
              <a:t>迁移过程</a:t>
            </a:r>
            <a:endParaRPr lang="en-US" altLang="zh-CN" sz="2000" b="1" dirty="0">
              <a:solidFill>
                <a:srgbClr val="0033CC"/>
              </a:solidFill>
            </a:endParaRPr>
          </a:p>
          <a:p>
            <a:pPr lvl="1">
              <a:lnSpc>
                <a:spcPts val="3200"/>
              </a:lnSpc>
            </a:pPr>
            <a:r>
              <a:rPr lang="zh-CN" altLang="en-US" sz="1600" dirty="0"/>
              <a:t>细胞在运动方向的前端伸出突起</a:t>
            </a:r>
            <a:endParaRPr lang="en-US" altLang="zh-CN" sz="1600" dirty="0"/>
          </a:p>
          <a:p>
            <a:pPr lvl="1">
              <a:lnSpc>
                <a:spcPts val="3200"/>
              </a:lnSpc>
            </a:pPr>
            <a:r>
              <a:rPr lang="zh-CN" altLang="en-US" sz="1600" dirty="0"/>
              <a:t>突起与基质之间形成新的锚定位点（如黏着斑），使突起附着在基质表面</a:t>
            </a:r>
            <a:endParaRPr lang="en-US" altLang="zh-CN" sz="1600" dirty="0"/>
          </a:p>
          <a:p>
            <a:pPr lvl="1">
              <a:lnSpc>
                <a:spcPts val="3200"/>
              </a:lnSpc>
            </a:pPr>
            <a:r>
              <a:rPr lang="zh-CN" altLang="en-US" sz="1600" dirty="0"/>
              <a:t>细胞以附着点为支点向前移动</a:t>
            </a:r>
            <a:endParaRPr lang="en-US" altLang="zh-CN" sz="1600" dirty="0"/>
          </a:p>
          <a:p>
            <a:pPr lvl="1">
              <a:lnSpc>
                <a:spcPts val="3200"/>
              </a:lnSpc>
            </a:pPr>
            <a:r>
              <a:rPr lang="zh-CN" altLang="en-US" sz="1600" dirty="0"/>
              <a:t>位于细胞后部的附着点与基质脱离，细胞的尾部前移</a:t>
            </a:r>
            <a:endParaRPr lang="en-US" altLang="zh-CN" sz="1600" dirty="0"/>
          </a:p>
          <a:p>
            <a:pPr>
              <a:lnSpc>
                <a:spcPts val="3200"/>
              </a:lnSpc>
            </a:pPr>
            <a:r>
              <a:rPr lang="zh-CN" altLang="en-US" sz="2000" b="1" dirty="0">
                <a:solidFill>
                  <a:srgbClr val="0033CC"/>
                </a:solidFill>
              </a:rPr>
              <a:t>片状伪足（</a:t>
            </a:r>
            <a:r>
              <a:rPr lang="en-US" altLang="zh-CN" sz="2000" b="1" dirty="0">
                <a:solidFill>
                  <a:srgbClr val="0033CC"/>
                </a:solidFill>
              </a:rPr>
              <a:t>lamellipodium</a:t>
            </a:r>
            <a:r>
              <a:rPr lang="zh-CN" altLang="en-US" sz="2000" b="1" dirty="0">
                <a:solidFill>
                  <a:srgbClr val="0033CC"/>
                </a:solidFill>
              </a:rPr>
              <a:t>）</a:t>
            </a:r>
            <a:r>
              <a:rPr lang="zh-CN" altLang="en-US" sz="2000" dirty="0"/>
              <a:t>和</a:t>
            </a:r>
            <a:r>
              <a:rPr lang="zh-CN" altLang="en-US" sz="2000" b="1" dirty="0">
                <a:solidFill>
                  <a:srgbClr val="0033CC"/>
                </a:solidFill>
              </a:rPr>
              <a:t>丝状伪足（</a:t>
            </a:r>
            <a:r>
              <a:rPr lang="en-US" altLang="zh-CN" sz="2000" b="1" dirty="0">
                <a:solidFill>
                  <a:srgbClr val="0033CC"/>
                </a:solidFill>
              </a:rPr>
              <a:t>filopodium</a:t>
            </a:r>
            <a:r>
              <a:rPr lang="zh-CN" altLang="en-US" sz="2000" b="1" dirty="0">
                <a:solidFill>
                  <a:srgbClr val="0033CC"/>
                </a:solidFill>
              </a:rPr>
              <a:t>）</a:t>
            </a:r>
            <a:r>
              <a:rPr lang="zh-CN" altLang="en-US" sz="2000" dirty="0"/>
              <a:t>的形成依赖于肌动蛋白的聚合，并由此产生推动细胞运动的力</a:t>
            </a:r>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2" descr="figure 17-38">
            <a:extLst>
              <a:ext uri="{FF2B5EF4-FFF2-40B4-BE49-F238E27FC236}">
                <a16:creationId xmlns:a16="http://schemas.microsoft.com/office/drawing/2014/main" id="{F2271E8B-D375-4E2C-9AA2-CA814FBFE85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1689068"/>
            <a:ext cx="31839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8" name="Picture 2" descr="figure 16-91">
            <a:extLst>
              <a:ext uri="{FF2B5EF4-FFF2-40B4-BE49-F238E27FC236}">
                <a16:creationId xmlns:a16="http://schemas.microsoft.com/office/drawing/2014/main" id="{B567F56F-91F8-4B22-A7D3-A62029480C7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395561" y="2229068"/>
            <a:ext cx="2796439"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79ED6782-2EE8-4128-93DE-84514CCC06EB}"/>
              </a:ext>
            </a:extLst>
          </p:cNvPr>
          <p:cNvSpPr>
            <a:spLocks noGrp="1"/>
          </p:cNvSpPr>
          <p:nvPr>
            <p:ph type="title"/>
          </p:nvPr>
        </p:nvSpPr>
        <p:spPr/>
        <p:txBody>
          <a:bodyPr/>
          <a:lstStyle/>
          <a:p>
            <a:r>
              <a:rPr lang="en-US" altLang="zh-CN" dirty="0"/>
              <a:t>Cell crawling</a:t>
            </a:r>
            <a:endParaRPr lang="zh-CN" altLang="en-US" dirty="0"/>
          </a:p>
        </p:txBody>
      </p:sp>
      <p:pic>
        <p:nvPicPr>
          <p:cNvPr id="9" name="Picture 2" descr="figure 17-39">
            <a:extLst>
              <a:ext uri="{FF2B5EF4-FFF2-40B4-BE49-F238E27FC236}">
                <a16:creationId xmlns:a16="http://schemas.microsoft.com/office/drawing/2014/main" id="{7F655ACE-9D27-4305-AD22-824A96C8C68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534175" y="1689068"/>
            <a:ext cx="5511111"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9484430"/>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4" descr="imagepage10">
            <a:extLst>
              <a:ext uri="{FF2B5EF4-FFF2-40B4-BE49-F238E27FC236}">
                <a16:creationId xmlns:a16="http://schemas.microsoft.com/office/drawing/2014/main" id="{244F5648-3A1B-41BD-9C78-883FCDFC74A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59637" y="2276962"/>
            <a:ext cx="6872726"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7309D1C0-1B8E-432B-94F2-C46B287C6B6B}"/>
              </a:ext>
            </a:extLst>
          </p:cNvPr>
          <p:cNvSpPr/>
          <p:nvPr/>
        </p:nvSpPr>
        <p:spPr>
          <a:xfrm>
            <a:off x="861527" y="5876962"/>
            <a:ext cx="10468947"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8-9 </a:t>
            </a:r>
            <a:r>
              <a:rPr lang="zh-CN" altLang="en-US" sz="1600" b="1" dirty="0">
                <a:solidFill>
                  <a:srgbClr val="0033CC"/>
                </a:solidFill>
                <a:latin typeface="Arial" panose="020B0604020202020204" pitchFamily="34" charset="0"/>
                <a:ea typeface="微软雅黑" panose="020B0503020204020204" pitchFamily="34" charset="-122"/>
              </a:rPr>
              <a:t>微绒毛中的微丝和微丝结合蛋白</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微绒毛内部微丝及其结合蛋白排列结构模式图；</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小肠上皮细胞表面微绒毛（纵切面）的电镜图像。</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内耳耳蜗毛细胞顶端的静纤毛（微绒毛）横切面的电镜图像，实心箭头示微丝断面，空心箭头示微绒毛膜</a:t>
            </a:r>
          </a:p>
        </p:txBody>
      </p:sp>
      <p:sp>
        <p:nvSpPr>
          <p:cNvPr id="3" name="标题 2">
            <a:extLst>
              <a:ext uri="{FF2B5EF4-FFF2-40B4-BE49-F238E27FC236}">
                <a16:creationId xmlns:a16="http://schemas.microsoft.com/office/drawing/2014/main" id="{77484D57-1EDE-43A6-AD02-258BD3052FB9}"/>
              </a:ext>
            </a:extLst>
          </p:cNvPr>
          <p:cNvSpPr>
            <a:spLocks noGrp="1"/>
          </p:cNvSpPr>
          <p:nvPr>
            <p:ph type="title"/>
          </p:nvPr>
        </p:nvSpPr>
        <p:spPr/>
        <p:txBody>
          <a:bodyPr/>
          <a:lstStyle/>
          <a:p>
            <a:r>
              <a:rPr lang="zh-CN" altLang="en-US" dirty="0"/>
              <a:t>（五）微绒毛（</a:t>
            </a:r>
            <a:r>
              <a:rPr lang="en-US" altLang="zh-CN" dirty="0"/>
              <a:t>microvilli</a:t>
            </a:r>
            <a:r>
              <a:rPr lang="zh-CN" altLang="en-US" dirty="0"/>
              <a:t>）</a:t>
            </a:r>
          </a:p>
        </p:txBody>
      </p:sp>
      <p:sp>
        <p:nvSpPr>
          <p:cNvPr id="5" name="内容占位符 4">
            <a:extLst>
              <a:ext uri="{FF2B5EF4-FFF2-40B4-BE49-F238E27FC236}">
                <a16:creationId xmlns:a16="http://schemas.microsoft.com/office/drawing/2014/main" id="{1EE5BBA9-AE54-49A7-B9C8-3BEF02B90A6B}"/>
              </a:ext>
            </a:extLst>
          </p:cNvPr>
          <p:cNvSpPr>
            <a:spLocks noGrp="1"/>
          </p:cNvSpPr>
          <p:nvPr>
            <p:ph idx="1"/>
          </p:nvPr>
        </p:nvSpPr>
        <p:spPr>
          <a:xfrm>
            <a:off x="824366" y="1032590"/>
            <a:ext cx="11062834" cy="5435604"/>
          </a:xfrm>
        </p:spPr>
        <p:txBody>
          <a:bodyPr>
            <a:normAutofit/>
          </a:bodyPr>
          <a:lstStyle/>
          <a:p>
            <a:pPr>
              <a:lnSpc>
                <a:spcPct val="150000"/>
              </a:lnSpc>
              <a:spcBef>
                <a:spcPts val="0"/>
              </a:spcBef>
            </a:pPr>
            <a:r>
              <a:rPr lang="zh-CN" altLang="en-US" sz="2000" dirty="0"/>
              <a:t>微绒毛轴心是一束平行排列的微丝，对形态起支撑作用；下端终止于端网结构（</a:t>
            </a:r>
            <a:r>
              <a:rPr lang="en-US" altLang="zh-CN" sz="2000" dirty="0"/>
              <a:t>terminal web</a:t>
            </a:r>
            <a:r>
              <a:rPr lang="zh-CN" altLang="en-US" sz="2000" dirty="0"/>
              <a:t>）</a:t>
            </a:r>
            <a:endParaRPr lang="en-US" altLang="zh-CN" sz="2000" dirty="0"/>
          </a:p>
          <a:p>
            <a:pPr>
              <a:lnSpc>
                <a:spcPct val="150000"/>
              </a:lnSpc>
              <a:spcBef>
                <a:spcPts val="0"/>
              </a:spcBef>
            </a:pPr>
            <a:r>
              <a:rPr lang="zh-CN" altLang="en-US" sz="2000" dirty="0"/>
              <a:t>微丝结合蛋白在微丝束的形成、维持及其与细胞质膜的连接中发挥作用</a:t>
            </a:r>
          </a:p>
        </p:txBody>
      </p:sp>
    </p:spTree>
    <p:extLst>
      <p:ext uri="{BB962C8B-B14F-4D97-AF65-F5344CB8AC3E}">
        <p14:creationId xmlns:p14="http://schemas.microsoft.com/office/powerpoint/2010/main" val="3280263162"/>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内容占位符 4">
            <a:extLst>
              <a:ext uri="{FF2B5EF4-FFF2-40B4-BE49-F238E27FC236}">
                <a16:creationId xmlns:a16="http://schemas.microsoft.com/office/drawing/2014/main" id="{42819F8C-8BDD-4A40-AB18-236220275A39}"/>
              </a:ext>
            </a:extLst>
          </p:cNvPr>
          <p:cNvSpPr>
            <a:spLocks noGrp="1"/>
          </p:cNvSpPr>
          <p:nvPr>
            <p:ph idx="1"/>
          </p:nvPr>
        </p:nvSpPr>
        <p:spPr/>
        <p:txBody>
          <a:bodyPr>
            <a:normAutofit/>
          </a:bodyPr>
          <a:lstStyle/>
          <a:p>
            <a:pPr>
              <a:lnSpc>
                <a:spcPct val="150000"/>
              </a:lnSpc>
            </a:pPr>
            <a:r>
              <a:rPr lang="zh-CN" altLang="en-US" sz="2000" dirty="0"/>
              <a:t>由大量</a:t>
            </a:r>
            <a:r>
              <a:rPr lang="zh-CN" altLang="en-US" sz="2000" b="1" dirty="0">
                <a:solidFill>
                  <a:srgbClr val="0033CC"/>
                </a:solidFill>
              </a:rPr>
              <a:t>平行</a:t>
            </a:r>
            <a:r>
              <a:rPr lang="zh-CN" altLang="en-US" sz="2000" dirty="0"/>
              <a:t>排列，</a:t>
            </a:r>
            <a:r>
              <a:rPr lang="zh-CN" altLang="en-US" sz="2000" b="1" dirty="0">
                <a:solidFill>
                  <a:srgbClr val="0033CC"/>
                </a:solidFill>
              </a:rPr>
              <a:t>极性相反</a:t>
            </a:r>
            <a:r>
              <a:rPr lang="zh-CN" altLang="en-US" sz="2000" dirty="0"/>
              <a:t>的微丝组成</a:t>
            </a:r>
            <a:endParaRPr lang="en-US" altLang="zh-CN" sz="2000" dirty="0"/>
          </a:p>
          <a:p>
            <a:pPr>
              <a:lnSpc>
                <a:spcPct val="150000"/>
              </a:lnSpc>
            </a:pPr>
            <a:r>
              <a:rPr lang="zh-CN" altLang="en-US" sz="2000" dirty="0"/>
              <a:t>动力来源于</a:t>
            </a:r>
            <a:r>
              <a:rPr lang="zh-CN" altLang="en-US" sz="2000" b="1" dirty="0">
                <a:solidFill>
                  <a:srgbClr val="0033CC"/>
                </a:solidFill>
              </a:rPr>
              <a:t>肌球蛋白</a:t>
            </a:r>
            <a:r>
              <a:rPr lang="zh-CN" altLang="en-US" sz="2000" dirty="0"/>
              <a:t>所介导的极性相反微丝间的</a:t>
            </a:r>
            <a:r>
              <a:rPr lang="zh-CN" altLang="en-US" sz="2000" b="1" dirty="0">
                <a:solidFill>
                  <a:srgbClr val="0033CC"/>
                </a:solidFill>
              </a:rPr>
              <a:t>滑动</a:t>
            </a:r>
          </a:p>
        </p:txBody>
      </p:sp>
      <p:sp>
        <p:nvSpPr>
          <p:cNvPr id="43012" name="矩形 1">
            <a:extLst>
              <a:ext uri="{FF2B5EF4-FFF2-40B4-BE49-F238E27FC236}">
                <a16:creationId xmlns:a16="http://schemas.microsoft.com/office/drawing/2014/main" id="{D6296354-5A39-4127-B1A1-435575A8E42F}"/>
              </a:ext>
            </a:extLst>
          </p:cNvPr>
          <p:cNvSpPr>
            <a:spLocks noChangeArrowheads="1"/>
          </p:cNvSpPr>
          <p:nvPr/>
        </p:nvSpPr>
        <p:spPr bwMode="auto">
          <a:xfrm>
            <a:off x="7908656" y="6546691"/>
            <a:ext cx="4551393" cy="27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195" dirty="0">
                <a:ea typeface="宋体" panose="02010600030101010101" pitchFamily="2" charset="-122"/>
                <a:cs typeface="Arial" panose="020B0604020202020204" pitchFamily="34" charset="0"/>
              </a:rPr>
              <a:t>http://yxsj.baiduyy.com/whole/image/chapter14/14.33.jpg</a:t>
            </a:r>
            <a:endParaRPr lang="zh-CN" altLang="en-US" sz="1195" dirty="0">
              <a:ea typeface="宋体" panose="02010600030101010101" pitchFamily="2" charset="-122"/>
              <a:cs typeface="Arial" panose="020B0604020202020204" pitchFamily="34" charset="0"/>
            </a:endParaRPr>
          </a:p>
        </p:txBody>
      </p:sp>
      <p:pic>
        <p:nvPicPr>
          <p:cNvPr id="43014" name="图片 2">
            <a:extLst>
              <a:ext uri="{FF2B5EF4-FFF2-40B4-BE49-F238E27FC236}">
                <a16:creationId xmlns:a16="http://schemas.microsoft.com/office/drawing/2014/main" id="{0B64CE4D-E4FB-4C9C-AD46-4B2ADB816B0D}"/>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74353" y="1051084"/>
            <a:ext cx="3887726"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1EA3D8D2-78EF-48B7-AE48-839E48888467}"/>
              </a:ext>
            </a:extLst>
          </p:cNvPr>
          <p:cNvSpPr>
            <a:spLocks noGrp="1"/>
          </p:cNvSpPr>
          <p:nvPr>
            <p:ph type="title"/>
          </p:nvPr>
        </p:nvSpPr>
        <p:spPr/>
        <p:txBody>
          <a:bodyPr/>
          <a:lstStyle/>
          <a:p>
            <a:r>
              <a:rPr lang="zh-CN" altLang="en-US" dirty="0"/>
              <a:t>（六）</a:t>
            </a:r>
            <a:r>
              <a:rPr lang="zh-CN" altLang="en-US"/>
              <a:t>胞质分裂环（收缩环）</a:t>
            </a:r>
            <a:endParaRPr lang="zh-CN" altLang="en-US" dirty="0"/>
          </a:p>
        </p:txBody>
      </p:sp>
      <p:pic>
        <p:nvPicPr>
          <p:cNvPr id="9" name="图片 8" descr="8-10">
            <a:extLst>
              <a:ext uri="{FF2B5EF4-FFF2-40B4-BE49-F238E27FC236}">
                <a16:creationId xmlns:a16="http://schemas.microsoft.com/office/drawing/2014/main" id="{D06EA24C-4AB1-4196-9324-98C99FC583A1}"/>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429921" y="3167743"/>
            <a:ext cx="6477138" cy="2160000"/>
          </a:xfrm>
          <a:prstGeom prst="rect">
            <a:avLst/>
          </a:prstGeom>
        </p:spPr>
      </p:pic>
      <p:sp>
        <p:nvSpPr>
          <p:cNvPr id="10" name="矩形 9">
            <a:extLst>
              <a:ext uri="{FF2B5EF4-FFF2-40B4-BE49-F238E27FC236}">
                <a16:creationId xmlns:a16="http://schemas.microsoft.com/office/drawing/2014/main" id="{0EC61C95-B6D3-4134-B4E6-899A8DBC7C68}"/>
              </a:ext>
            </a:extLst>
          </p:cNvPr>
          <p:cNvSpPr/>
          <p:nvPr/>
        </p:nvSpPr>
        <p:spPr>
          <a:xfrm>
            <a:off x="643689" y="5638800"/>
            <a:ext cx="6049602"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8-10 </a:t>
            </a:r>
            <a:r>
              <a:rPr lang="zh-CN" altLang="en-US" sz="1600" b="1" dirty="0">
                <a:solidFill>
                  <a:srgbClr val="0033CC"/>
                </a:solidFill>
                <a:latin typeface="Arial" panose="020B0604020202020204" pitchFamily="34" charset="0"/>
                <a:ea typeface="微软雅黑" panose="020B0503020204020204" pitchFamily="34" charset="-122"/>
              </a:rPr>
              <a:t>胞质分裂环</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罗丹明（</a:t>
            </a:r>
            <a:r>
              <a:rPr lang="en-US" altLang="zh-CN" sz="1400" dirty="0">
                <a:latin typeface="Arial" panose="020B0604020202020204" pitchFamily="34" charset="0"/>
                <a:ea typeface="微软雅黑" panose="020B0503020204020204" pitchFamily="34" charset="-122"/>
              </a:rPr>
              <a:t>Rhodamine</a:t>
            </a:r>
            <a:r>
              <a:rPr lang="zh-CN" altLang="en-US" sz="1400" dirty="0">
                <a:latin typeface="Arial" panose="020B0604020202020204" pitchFamily="34" charset="0"/>
                <a:ea typeface="微软雅黑" panose="020B0503020204020204" pitchFamily="34" charset="-122"/>
              </a:rPr>
              <a:t>）标记的鬼笔环肽染色显示星形胶质细胞的胞质分裂过程中微丝的分布。染色质由</a:t>
            </a:r>
            <a:r>
              <a:rPr lang="en-US" altLang="zh-CN" sz="1400" dirty="0">
                <a:latin typeface="Arial" panose="020B0604020202020204" pitchFamily="34" charset="0"/>
                <a:ea typeface="微软雅黑" panose="020B0503020204020204" pitchFamily="34" charset="-122"/>
              </a:rPr>
              <a:t>DAPI </a:t>
            </a:r>
            <a:r>
              <a:rPr lang="zh-CN" altLang="en-US" sz="1400" dirty="0">
                <a:latin typeface="Arial" panose="020B0604020202020204" pitchFamily="34" charset="0"/>
                <a:ea typeface="微软雅黑" panose="020B0503020204020204" pitchFamily="34" charset="-122"/>
              </a:rPr>
              <a:t>染色显示。</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胞质分裂环模式图</a:t>
            </a:r>
          </a:p>
        </p:txBody>
      </p:sp>
    </p:spTree>
    <p:extLst>
      <p:ext uri="{BB962C8B-B14F-4D97-AF65-F5344CB8AC3E}">
        <p14:creationId xmlns:p14="http://schemas.microsoft.com/office/powerpoint/2010/main" val="2996362006"/>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DDCA1A77-A9C5-4B47-931C-0E33584103F0}"/>
              </a:ext>
            </a:extLst>
          </p:cNvPr>
          <p:cNvSpPr>
            <a:spLocks noGrp="1"/>
          </p:cNvSpPr>
          <p:nvPr>
            <p:ph type="title"/>
          </p:nvPr>
        </p:nvSpPr>
        <p:spPr/>
        <p:txBody>
          <a:bodyPr/>
          <a:lstStyle/>
          <a:p>
            <a:pPr algn="l"/>
            <a:r>
              <a:rPr lang="zh-CN" altLang="en-US" dirty="0"/>
              <a:t>三、肌细胞的收缩运动</a:t>
            </a:r>
          </a:p>
        </p:txBody>
      </p:sp>
      <p:pic>
        <p:nvPicPr>
          <p:cNvPr id="53251" name="Picture 2" descr="figure 17-29">
            <a:extLst>
              <a:ext uri="{FF2B5EF4-FFF2-40B4-BE49-F238E27FC236}">
                <a16:creationId xmlns:a16="http://schemas.microsoft.com/office/drawing/2014/main" id="{5C74A75C-C651-4CF0-8540-3793554464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21628" y="21397"/>
            <a:ext cx="2753334" cy="6815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图片 6">
            <a:extLst>
              <a:ext uri="{FF2B5EF4-FFF2-40B4-BE49-F238E27FC236}">
                <a16:creationId xmlns:a16="http://schemas.microsoft.com/office/drawing/2014/main" id="{39051C3C-F77B-46D6-B7E2-E1ED62192575}"/>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317038" y="2132788"/>
            <a:ext cx="4778963" cy="3584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7147613"/>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36919991-DEB2-4B67-AAC8-EC494C461579}"/>
              </a:ext>
            </a:extLst>
          </p:cNvPr>
          <p:cNvSpPr>
            <a:spLocks noGrp="1"/>
          </p:cNvSpPr>
          <p:nvPr>
            <p:ph type="title"/>
          </p:nvPr>
        </p:nvSpPr>
        <p:spPr/>
        <p:txBody>
          <a:bodyPr/>
          <a:lstStyle/>
          <a:p>
            <a:pPr algn="l"/>
            <a:r>
              <a:rPr lang="zh-CN" altLang="en-US" dirty="0"/>
              <a:t>肌球蛋白：依赖于微丝的分子马达</a:t>
            </a:r>
          </a:p>
        </p:txBody>
      </p:sp>
      <p:sp>
        <p:nvSpPr>
          <p:cNvPr id="45059" name="内容占位符 1">
            <a:extLst>
              <a:ext uri="{FF2B5EF4-FFF2-40B4-BE49-F238E27FC236}">
                <a16:creationId xmlns:a16="http://schemas.microsoft.com/office/drawing/2014/main" id="{B88C961D-CBB6-4FB4-96B4-A3E50F0532B4}"/>
              </a:ext>
            </a:extLst>
          </p:cNvPr>
          <p:cNvSpPr>
            <a:spLocks noGrp="1"/>
          </p:cNvSpPr>
          <p:nvPr>
            <p:ph idx="1"/>
          </p:nvPr>
        </p:nvSpPr>
        <p:spPr>
          <a:xfrm>
            <a:off x="824366" y="1219200"/>
            <a:ext cx="5271634" cy="5435604"/>
          </a:xfrm>
        </p:spPr>
        <p:txBody>
          <a:bodyPr>
            <a:normAutofit/>
          </a:bodyPr>
          <a:lstStyle/>
          <a:p>
            <a:pPr>
              <a:lnSpc>
                <a:spcPct val="150000"/>
              </a:lnSpc>
              <a:spcBef>
                <a:spcPts val="1200"/>
              </a:spcBef>
              <a:spcAft>
                <a:spcPts val="1200"/>
              </a:spcAft>
            </a:pPr>
            <a:r>
              <a:rPr lang="zh-CN" altLang="en-US" sz="2000" b="1" dirty="0">
                <a:solidFill>
                  <a:srgbClr val="0033CC"/>
                </a:solidFill>
              </a:rPr>
              <a:t>马达蛋白</a:t>
            </a:r>
            <a:r>
              <a:rPr lang="en-US" altLang="zh-CN" sz="2000" b="1" dirty="0">
                <a:solidFill>
                  <a:srgbClr val="0033CC"/>
                </a:solidFill>
              </a:rPr>
              <a:t>(motor protein) </a:t>
            </a:r>
            <a:r>
              <a:rPr lang="zh-CN" altLang="en-US" sz="2000" dirty="0"/>
              <a:t>可以分为</a:t>
            </a:r>
            <a:r>
              <a:rPr lang="en-US" altLang="zh-CN" sz="2000" dirty="0"/>
              <a:t>3 </a:t>
            </a:r>
            <a:r>
              <a:rPr lang="zh-CN" altLang="en-US" sz="2000" dirty="0"/>
              <a:t>类</a:t>
            </a:r>
            <a:endParaRPr lang="en-US" altLang="zh-CN" sz="2000" dirty="0"/>
          </a:p>
          <a:p>
            <a:pPr lvl="1">
              <a:lnSpc>
                <a:spcPct val="150000"/>
              </a:lnSpc>
              <a:spcBef>
                <a:spcPts val="1200"/>
              </a:spcBef>
              <a:spcAft>
                <a:spcPts val="1200"/>
              </a:spcAft>
            </a:pPr>
            <a:r>
              <a:rPr lang="zh-CN" altLang="en-US" sz="1800" dirty="0"/>
              <a:t>沿微丝运动的</a:t>
            </a:r>
            <a:r>
              <a:rPr lang="zh-CN" altLang="en-US" sz="1800" b="1" dirty="0">
                <a:solidFill>
                  <a:srgbClr val="0033CC"/>
                </a:solidFill>
              </a:rPr>
              <a:t>肌球蛋白（</a:t>
            </a:r>
            <a:r>
              <a:rPr lang="en-US" altLang="zh-CN" sz="1800" b="1" dirty="0">
                <a:solidFill>
                  <a:srgbClr val="0033CC"/>
                </a:solidFill>
              </a:rPr>
              <a:t>myosin</a:t>
            </a:r>
            <a:r>
              <a:rPr lang="zh-CN" altLang="en-US" sz="1800" b="1" dirty="0">
                <a:solidFill>
                  <a:srgbClr val="0033CC"/>
                </a:solidFill>
              </a:rPr>
              <a:t>）</a:t>
            </a:r>
            <a:endParaRPr lang="en-US" altLang="zh-CN" sz="1800" b="1" dirty="0">
              <a:solidFill>
                <a:srgbClr val="0033CC"/>
              </a:solidFill>
            </a:endParaRPr>
          </a:p>
          <a:p>
            <a:pPr lvl="1">
              <a:lnSpc>
                <a:spcPct val="150000"/>
              </a:lnSpc>
              <a:spcBef>
                <a:spcPts val="1200"/>
              </a:spcBef>
              <a:spcAft>
                <a:spcPts val="1200"/>
              </a:spcAft>
            </a:pPr>
            <a:r>
              <a:rPr lang="zh-CN" altLang="en-US" sz="1800" dirty="0"/>
              <a:t>沿微管运动的</a:t>
            </a:r>
            <a:r>
              <a:rPr lang="zh-CN" altLang="en-US" sz="1800" b="1" dirty="0">
                <a:solidFill>
                  <a:srgbClr val="0033CC"/>
                </a:solidFill>
              </a:rPr>
              <a:t>驱动蛋白（</a:t>
            </a:r>
            <a:r>
              <a:rPr lang="en-US" altLang="zh-CN" sz="1800" b="1" dirty="0">
                <a:solidFill>
                  <a:srgbClr val="0033CC"/>
                </a:solidFill>
              </a:rPr>
              <a:t>kinesin</a:t>
            </a:r>
            <a:r>
              <a:rPr lang="zh-CN" altLang="en-US" sz="1800" b="1" dirty="0">
                <a:solidFill>
                  <a:srgbClr val="0033CC"/>
                </a:solidFill>
              </a:rPr>
              <a:t>）</a:t>
            </a:r>
            <a:endParaRPr lang="en-US" altLang="zh-CN" sz="1800" dirty="0"/>
          </a:p>
          <a:p>
            <a:pPr lvl="1">
              <a:lnSpc>
                <a:spcPct val="150000"/>
              </a:lnSpc>
              <a:spcBef>
                <a:spcPts val="1200"/>
              </a:spcBef>
              <a:spcAft>
                <a:spcPts val="1200"/>
              </a:spcAft>
            </a:pPr>
            <a:r>
              <a:rPr lang="zh-CN" altLang="en-US" sz="1800" dirty="0"/>
              <a:t>沿微管运动的</a:t>
            </a:r>
            <a:r>
              <a:rPr lang="zh-CN" altLang="en-US" sz="1800" b="1" dirty="0">
                <a:solidFill>
                  <a:srgbClr val="0033CC"/>
                </a:solidFill>
              </a:rPr>
              <a:t>动力蛋白（</a:t>
            </a:r>
            <a:r>
              <a:rPr lang="en-US" altLang="zh-CN" sz="1800" b="1" dirty="0">
                <a:solidFill>
                  <a:srgbClr val="0033CC"/>
                </a:solidFill>
              </a:rPr>
              <a:t>dynein</a:t>
            </a:r>
            <a:r>
              <a:rPr lang="zh-CN" altLang="en-US" sz="1800" b="1" dirty="0">
                <a:solidFill>
                  <a:srgbClr val="0033CC"/>
                </a:solidFill>
              </a:rPr>
              <a:t>）</a:t>
            </a:r>
            <a:endParaRPr lang="en-US" altLang="zh-CN" sz="1800" b="1" dirty="0">
              <a:solidFill>
                <a:srgbClr val="0033CC"/>
              </a:solidFill>
            </a:endParaRPr>
          </a:p>
          <a:p>
            <a:pPr>
              <a:lnSpc>
                <a:spcPct val="150000"/>
              </a:lnSpc>
              <a:spcBef>
                <a:spcPts val="1200"/>
              </a:spcBef>
              <a:spcAft>
                <a:spcPts val="1200"/>
              </a:spcAft>
            </a:pPr>
            <a:r>
              <a:rPr lang="zh-CN" altLang="en-US" sz="2000" b="1" dirty="0">
                <a:solidFill>
                  <a:srgbClr val="0033CC"/>
                </a:solidFill>
              </a:rPr>
              <a:t>马达结构域</a:t>
            </a:r>
            <a:r>
              <a:rPr lang="zh-CN" altLang="en-US" sz="1800" dirty="0"/>
              <a:t>与微丝或微管结合</a:t>
            </a:r>
            <a:r>
              <a:rPr lang="zh-CN" altLang="en-US" sz="2000" b="1" dirty="0">
                <a:solidFill>
                  <a:srgbClr val="0033CC"/>
                </a:solidFill>
              </a:rPr>
              <a:t>；货物结合结构域</a:t>
            </a:r>
            <a:r>
              <a:rPr lang="zh-CN" altLang="en-US" sz="1800" dirty="0"/>
              <a:t>与膜性细胞器或大分子复合物特异结合</a:t>
            </a:r>
            <a:endParaRPr lang="en-US" altLang="zh-CN" sz="1800" dirty="0"/>
          </a:p>
          <a:p>
            <a:pPr>
              <a:lnSpc>
                <a:spcPct val="150000"/>
              </a:lnSpc>
              <a:spcBef>
                <a:spcPts val="1200"/>
              </a:spcBef>
              <a:spcAft>
                <a:spcPts val="1200"/>
              </a:spcAft>
            </a:pPr>
            <a:r>
              <a:rPr lang="zh-CN" altLang="en-US" sz="2000" b="1" dirty="0">
                <a:solidFill>
                  <a:srgbClr val="0033CC"/>
                </a:solidFill>
              </a:rPr>
              <a:t>能量转换：</a:t>
            </a:r>
            <a:r>
              <a:rPr lang="zh-CN" altLang="en-US" sz="2000" dirty="0"/>
              <a:t>利用水解</a:t>
            </a:r>
            <a:r>
              <a:rPr lang="en-US" altLang="zh-CN" sz="2000" dirty="0"/>
              <a:t>ATP </a:t>
            </a:r>
            <a:r>
              <a:rPr lang="zh-CN" altLang="en-US" sz="2000" dirty="0"/>
              <a:t>所提供能量沿微管或微丝运动</a:t>
            </a:r>
          </a:p>
        </p:txBody>
      </p:sp>
      <p:pic>
        <p:nvPicPr>
          <p:cNvPr id="3" name="图片 2">
            <a:extLst>
              <a:ext uri="{FF2B5EF4-FFF2-40B4-BE49-F238E27FC236}">
                <a16:creationId xmlns:a16="http://schemas.microsoft.com/office/drawing/2014/main" id="{4B03FCE6-2134-400B-9626-9ED476CF50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4544" y="1041402"/>
            <a:ext cx="5857456" cy="5040000"/>
          </a:xfrm>
          <a:prstGeom prst="rect">
            <a:avLst/>
          </a:prstGeom>
        </p:spPr>
      </p:pic>
      <p:sp>
        <p:nvSpPr>
          <p:cNvPr id="4" name="矩形 3">
            <a:extLst>
              <a:ext uri="{FF2B5EF4-FFF2-40B4-BE49-F238E27FC236}">
                <a16:creationId xmlns:a16="http://schemas.microsoft.com/office/drawing/2014/main" id="{E9E40763-18F2-4108-AC62-03BF36ACB3DB}"/>
              </a:ext>
            </a:extLst>
          </p:cNvPr>
          <p:cNvSpPr/>
          <p:nvPr/>
        </p:nvSpPr>
        <p:spPr>
          <a:xfrm>
            <a:off x="6955115" y="6027003"/>
            <a:ext cx="4616314" cy="830997"/>
          </a:xfrm>
          <a:prstGeom prst="rect">
            <a:avLst/>
          </a:prstGeom>
          <a:solidFill>
            <a:srgbClr val="FFC000"/>
          </a:solidFill>
        </p:spPr>
        <p:txBody>
          <a:bodyPr wrap="square">
            <a:spAutoFit/>
          </a:bodyPr>
          <a:lstStyle/>
          <a:p>
            <a:pPr algn="just"/>
            <a:r>
              <a:rPr lang="en-US" altLang="zh-CN" sz="1600" dirty="0">
                <a:latin typeface="Arial" panose="020B0604020202020204" pitchFamily="34" charset="0"/>
                <a:cs typeface="Arial" panose="020B0604020202020204" pitchFamily="34" charset="0"/>
              </a:rPr>
              <a:t>Motor proteins consist of two heads that “walk” along a cytoskeletal track, and a tail that is connected to cargo or another structure.</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5387191"/>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41CFC8-129C-4DB9-A431-C3EA8DBCC9F9}"/>
              </a:ext>
            </a:extLst>
          </p:cNvPr>
          <p:cNvSpPr>
            <a:spLocks noGrp="1"/>
          </p:cNvSpPr>
          <p:nvPr>
            <p:ph type="title"/>
          </p:nvPr>
        </p:nvSpPr>
        <p:spPr/>
        <p:txBody>
          <a:bodyPr/>
          <a:lstStyle/>
          <a:p>
            <a:r>
              <a:rPr lang="zh-CN" altLang="en-US" dirty="0"/>
              <a:t>（一）肌球蛋白的种类</a:t>
            </a:r>
          </a:p>
        </p:txBody>
      </p:sp>
      <p:sp>
        <p:nvSpPr>
          <p:cNvPr id="4" name="内容占位符 3">
            <a:extLst>
              <a:ext uri="{FF2B5EF4-FFF2-40B4-BE49-F238E27FC236}">
                <a16:creationId xmlns:a16="http://schemas.microsoft.com/office/drawing/2014/main" id="{1E36DE0B-70E4-4A49-B749-73388BB17C7B}"/>
              </a:ext>
            </a:extLst>
          </p:cNvPr>
          <p:cNvSpPr>
            <a:spLocks noGrp="1"/>
          </p:cNvSpPr>
          <p:nvPr>
            <p:ph idx="1"/>
          </p:nvPr>
        </p:nvSpPr>
        <p:spPr>
          <a:xfrm>
            <a:off x="824366" y="1066800"/>
            <a:ext cx="11062834" cy="5435604"/>
          </a:xfrm>
        </p:spPr>
        <p:txBody>
          <a:bodyPr>
            <a:normAutofit/>
          </a:bodyPr>
          <a:lstStyle/>
          <a:p>
            <a:pPr>
              <a:spcAft>
                <a:spcPts val="600"/>
              </a:spcAft>
            </a:pPr>
            <a:r>
              <a:rPr lang="zh-CN" altLang="en-US" sz="1800" b="1" dirty="0">
                <a:solidFill>
                  <a:srgbClr val="0033CC"/>
                </a:solidFill>
              </a:rPr>
              <a:t>骨骼肌细胞</a:t>
            </a:r>
            <a:r>
              <a:rPr lang="zh-CN" altLang="en-US" sz="1800" dirty="0"/>
              <a:t>内，多个</a:t>
            </a:r>
            <a:r>
              <a:rPr lang="en-US" altLang="zh-CN" sz="1800" b="1" dirty="0">
                <a:solidFill>
                  <a:srgbClr val="0033CC"/>
                </a:solidFill>
              </a:rPr>
              <a:t>Ⅱ</a:t>
            </a:r>
            <a:r>
              <a:rPr lang="zh-CN" altLang="en-US" sz="1800" b="1" dirty="0">
                <a:solidFill>
                  <a:srgbClr val="0033CC"/>
                </a:solidFill>
              </a:rPr>
              <a:t>型肌球蛋白分子</a:t>
            </a:r>
            <a:r>
              <a:rPr lang="zh-CN" altLang="en-US" sz="1800" dirty="0"/>
              <a:t>组装成肌原纤维的</a:t>
            </a:r>
            <a:r>
              <a:rPr lang="zh-CN" altLang="en-US" sz="1800" b="1" dirty="0">
                <a:solidFill>
                  <a:srgbClr val="0033CC"/>
                </a:solidFill>
              </a:rPr>
              <a:t>粗肌丝</a:t>
            </a:r>
            <a:endParaRPr lang="en-US" altLang="zh-CN" sz="1800" b="1" dirty="0">
              <a:solidFill>
                <a:srgbClr val="0033CC"/>
              </a:solidFill>
            </a:endParaRPr>
          </a:p>
          <a:p>
            <a:pPr>
              <a:spcAft>
                <a:spcPts val="600"/>
              </a:spcAft>
            </a:pPr>
            <a:r>
              <a:rPr lang="zh-CN" altLang="en-US" sz="1800" b="1" dirty="0">
                <a:solidFill>
                  <a:srgbClr val="0033CC"/>
                </a:solidFill>
              </a:rPr>
              <a:t>马达结构域是肌球蛋白超家族成员最保守的部位，是肌球蛋白定性和分类的依据</a:t>
            </a:r>
            <a:endParaRPr lang="en-US" altLang="zh-CN" sz="1800" dirty="0"/>
          </a:p>
          <a:p>
            <a:pPr>
              <a:spcAft>
                <a:spcPts val="600"/>
              </a:spcAft>
            </a:pPr>
            <a:r>
              <a:rPr lang="zh-CN" altLang="en-US" sz="1800" dirty="0"/>
              <a:t>基于马达结构域多肽链一级结构的相似性，至少可以将肌球蛋白超家族的成员分成</a:t>
            </a:r>
            <a:r>
              <a:rPr lang="en-US" altLang="zh-CN" sz="1800" dirty="0"/>
              <a:t>18 </a:t>
            </a:r>
            <a:r>
              <a:rPr lang="zh-CN" altLang="en-US" sz="1800" dirty="0"/>
              <a:t>种家族</a:t>
            </a:r>
          </a:p>
        </p:txBody>
      </p:sp>
      <p:pic>
        <p:nvPicPr>
          <p:cNvPr id="7" name="图片 6" descr="8-11">
            <a:extLst>
              <a:ext uri="{FF2B5EF4-FFF2-40B4-BE49-F238E27FC236}">
                <a16:creationId xmlns:a16="http://schemas.microsoft.com/office/drawing/2014/main" id="{30E9C304-ED51-43A9-AC35-1908D9B21B44}"/>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291164" y="2942506"/>
            <a:ext cx="4560934" cy="2520000"/>
          </a:xfrm>
          <a:prstGeom prst="rect">
            <a:avLst/>
          </a:prstGeom>
        </p:spPr>
      </p:pic>
      <p:sp>
        <p:nvSpPr>
          <p:cNvPr id="8" name="矩形 7">
            <a:extLst>
              <a:ext uri="{FF2B5EF4-FFF2-40B4-BE49-F238E27FC236}">
                <a16:creationId xmlns:a16="http://schemas.microsoft.com/office/drawing/2014/main" id="{0C1961AB-4A64-4648-92DB-FD9C894D710C}"/>
              </a:ext>
            </a:extLst>
          </p:cNvPr>
          <p:cNvSpPr/>
          <p:nvPr/>
        </p:nvSpPr>
        <p:spPr>
          <a:xfrm>
            <a:off x="267645" y="5575772"/>
            <a:ext cx="4607972"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8-11 II </a:t>
            </a:r>
            <a:r>
              <a:rPr lang="zh-CN" altLang="en-US" sz="1600" b="1" dirty="0">
                <a:solidFill>
                  <a:srgbClr val="0033CC"/>
                </a:solidFill>
                <a:latin typeface="Arial" panose="020B0604020202020204" pitchFamily="34" charset="0"/>
                <a:ea typeface="微软雅黑" panose="020B0503020204020204" pitchFamily="34" charset="-122"/>
              </a:rPr>
              <a:t>型肌球蛋白分子和粗肌丝的结构示意图</a:t>
            </a:r>
          </a:p>
          <a:p>
            <a:pPr algn="ctr">
              <a:lnSpc>
                <a:spcPts val="2400"/>
              </a:lnSpc>
            </a:pPr>
            <a:r>
              <a:rPr lang="en-US" altLang="zh-CN" sz="1400" dirty="0">
                <a:latin typeface="Arial" panose="020B0604020202020204" pitchFamily="34" charset="0"/>
                <a:ea typeface="微软雅黑" panose="020B0503020204020204" pitchFamily="34" charset="-122"/>
              </a:rPr>
              <a:t>A. II </a:t>
            </a:r>
            <a:r>
              <a:rPr lang="zh-CN" altLang="en-US" sz="1400" dirty="0">
                <a:latin typeface="Arial" panose="020B0604020202020204" pitchFamily="34" charset="0"/>
                <a:ea typeface="微软雅黑" panose="020B0503020204020204" pitchFamily="34" charset="-122"/>
              </a:rPr>
              <a:t>型肌球蛋白分子由两条具有马达结构域的重链和四条起调节作用的轻链构成。</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由</a:t>
            </a:r>
            <a:r>
              <a:rPr lang="en-US" altLang="zh-CN" sz="1400" dirty="0">
                <a:latin typeface="Arial" panose="020B0604020202020204" pitchFamily="34" charset="0"/>
                <a:ea typeface="微软雅黑" panose="020B0503020204020204" pitchFamily="34" charset="-122"/>
              </a:rPr>
              <a:t>II </a:t>
            </a:r>
            <a:r>
              <a:rPr lang="zh-CN" altLang="en-US" sz="1400" dirty="0">
                <a:latin typeface="Arial" panose="020B0604020202020204" pitchFamily="34" charset="0"/>
                <a:ea typeface="微软雅黑" panose="020B0503020204020204" pitchFamily="34" charset="-122"/>
              </a:rPr>
              <a:t>型肌球蛋白的尾部结构域相互作用而组装成的粗肌丝。</a:t>
            </a:r>
          </a:p>
        </p:txBody>
      </p:sp>
      <p:pic>
        <p:nvPicPr>
          <p:cNvPr id="9" name="图片 8" descr="8-12">
            <a:extLst>
              <a:ext uri="{FF2B5EF4-FFF2-40B4-BE49-F238E27FC236}">
                <a16:creationId xmlns:a16="http://schemas.microsoft.com/office/drawing/2014/main" id="{4BB8B80E-E942-446D-8BC3-1D643D3DE0B8}"/>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7231708" y="2484844"/>
            <a:ext cx="3177158" cy="3084342"/>
          </a:xfrm>
          <a:prstGeom prst="rect">
            <a:avLst/>
          </a:prstGeom>
        </p:spPr>
      </p:pic>
      <p:sp>
        <p:nvSpPr>
          <p:cNvPr id="10" name="矩形 9">
            <a:extLst>
              <a:ext uri="{FF2B5EF4-FFF2-40B4-BE49-F238E27FC236}">
                <a16:creationId xmlns:a16="http://schemas.microsoft.com/office/drawing/2014/main" id="{FFE98909-5937-4112-881D-118FA31B8315}"/>
              </a:ext>
            </a:extLst>
          </p:cNvPr>
          <p:cNvSpPr/>
          <p:nvPr/>
        </p:nvSpPr>
        <p:spPr>
          <a:xfrm>
            <a:off x="5716219" y="5569186"/>
            <a:ext cx="6208136"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8-12 </a:t>
            </a:r>
            <a:r>
              <a:rPr lang="zh-CN" altLang="en-US" sz="1600" b="1" dirty="0">
                <a:solidFill>
                  <a:srgbClr val="0033CC"/>
                </a:solidFill>
                <a:latin typeface="Arial" panose="020B0604020202020204" pitchFamily="34" charset="0"/>
                <a:ea typeface="微软雅黑" panose="020B0503020204020204" pitchFamily="34" charset="-122"/>
              </a:rPr>
              <a:t>部分肌球蛋白超家族成员的结构示意图</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各类肌球蛋白分子的一级结构，黄色部分示马达结构域在多肽链中的位置；</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一些肌球蛋白超家族成员重链的结构域比较。所有的肌球蛋白分子都具有相似的马达结构域，但它们</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端和某些成员的</a:t>
            </a:r>
            <a:r>
              <a:rPr lang="en-US" altLang="zh-CN" sz="1400" dirty="0">
                <a:latin typeface="Arial" panose="020B0604020202020204" pitchFamily="34" charset="0"/>
                <a:ea typeface="微软雅黑" panose="020B0503020204020204" pitchFamily="34" charset="-122"/>
              </a:rPr>
              <a:t>N- </a:t>
            </a:r>
            <a:r>
              <a:rPr lang="zh-CN" altLang="en-US" sz="1400" dirty="0">
                <a:latin typeface="Arial" panose="020B0604020202020204" pitchFamily="34" charset="0"/>
                <a:ea typeface="微软雅黑" panose="020B0503020204020204" pitchFamily="34" charset="-122"/>
              </a:rPr>
              <a:t>端扩展部分变化很大</a:t>
            </a:r>
          </a:p>
        </p:txBody>
      </p:sp>
    </p:spTree>
    <p:extLst>
      <p:ext uri="{BB962C8B-B14F-4D97-AF65-F5344CB8AC3E}">
        <p14:creationId xmlns:p14="http://schemas.microsoft.com/office/powerpoint/2010/main" val="3436218908"/>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5">
            <a:extLst>
              <a:ext uri="{FF2B5EF4-FFF2-40B4-BE49-F238E27FC236}">
                <a16:creationId xmlns:a16="http://schemas.microsoft.com/office/drawing/2014/main" id="{4482A9A0-2610-4A53-A272-D6A46B5A8D8F}"/>
              </a:ext>
            </a:extLst>
          </p:cNvPr>
          <p:cNvSpPr>
            <a:spLocks noGrp="1"/>
          </p:cNvSpPr>
          <p:nvPr>
            <p:ph idx="1"/>
          </p:nvPr>
        </p:nvSpPr>
        <p:spPr>
          <a:xfrm>
            <a:off x="824366" y="1219200"/>
            <a:ext cx="5805036" cy="5435604"/>
          </a:xfrm>
        </p:spPr>
        <p:txBody>
          <a:bodyPr>
            <a:normAutofit/>
          </a:bodyPr>
          <a:lstStyle/>
          <a:p>
            <a:pPr>
              <a:lnSpc>
                <a:spcPts val="3600"/>
              </a:lnSpc>
            </a:pPr>
            <a:r>
              <a:rPr lang="zh-CN" altLang="en-US" sz="2000" b="1" dirty="0"/>
              <a:t>肌球蛋白是沿微丝运动的马达分子，通常含有三个功能结构域</a:t>
            </a:r>
            <a:endParaRPr lang="en-US" altLang="zh-CN" sz="2000" b="1" dirty="0"/>
          </a:p>
          <a:p>
            <a:pPr lvl="1">
              <a:lnSpc>
                <a:spcPts val="3600"/>
              </a:lnSpc>
            </a:pPr>
            <a:r>
              <a:rPr lang="zh-CN" altLang="en-US" sz="1800" b="1" dirty="0">
                <a:solidFill>
                  <a:srgbClr val="0033CC"/>
                </a:solidFill>
              </a:rPr>
              <a:t>马达结构域：</a:t>
            </a:r>
            <a:r>
              <a:rPr lang="zh-CN" altLang="en-US" sz="1800" dirty="0"/>
              <a:t>位于肌球蛋白的头部，包含一个肌动蛋白亚基结合位点和一个具有</a:t>
            </a:r>
            <a:r>
              <a:rPr lang="en-US" altLang="zh-CN" sz="1800" dirty="0"/>
              <a:t>ATP </a:t>
            </a:r>
            <a:r>
              <a:rPr lang="zh-CN" altLang="en-US" sz="1800" dirty="0"/>
              <a:t>酶活性的</a:t>
            </a:r>
            <a:r>
              <a:rPr lang="en-US" altLang="zh-CN" sz="1800" dirty="0"/>
              <a:t>ATP </a:t>
            </a:r>
            <a:r>
              <a:rPr lang="zh-CN" altLang="en-US" sz="1800" dirty="0"/>
              <a:t>结合位点；负责将</a:t>
            </a:r>
            <a:r>
              <a:rPr lang="en-US" altLang="zh-CN" sz="1800" dirty="0"/>
              <a:t>ATP </a:t>
            </a:r>
            <a:r>
              <a:rPr lang="zh-CN" altLang="en-US" sz="1800" dirty="0"/>
              <a:t>水解所释放的化学能转变成机械能</a:t>
            </a:r>
            <a:endParaRPr lang="en-US" altLang="zh-CN" sz="1800" dirty="0"/>
          </a:p>
          <a:p>
            <a:pPr lvl="1">
              <a:lnSpc>
                <a:spcPts val="3600"/>
              </a:lnSpc>
            </a:pPr>
            <a:r>
              <a:rPr lang="zh-CN" altLang="en-US" sz="1800" b="1" dirty="0">
                <a:solidFill>
                  <a:srgbClr val="0033CC"/>
                </a:solidFill>
              </a:rPr>
              <a:t>调控结构域：</a:t>
            </a:r>
            <a:r>
              <a:rPr lang="zh-CN" altLang="en-US" sz="1800" dirty="0"/>
              <a:t>连接马达结构域和尾部杆状区的一段</a:t>
            </a:r>
            <a:r>
              <a:rPr lang="en-US" altLang="zh-CN" sz="1800" dirty="0"/>
              <a:t>α </a:t>
            </a:r>
            <a:r>
              <a:rPr lang="zh-CN" altLang="en-US" sz="1800" dirty="0"/>
              <a:t>螺旋，轻链的结合部位，发挥杠杆作用</a:t>
            </a:r>
            <a:endParaRPr lang="en-US" altLang="zh-CN" sz="1800" dirty="0"/>
          </a:p>
          <a:p>
            <a:pPr lvl="1">
              <a:lnSpc>
                <a:spcPts val="3600"/>
              </a:lnSpc>
            </a:pPr>
            <a:r>
              <a:rPr lang="zh-CN" altLang="en-US" sz="1800" b="1" dirty="0">
                <a:solidFill>
                  <a:srgbClr val="0033CC"/>
                </a:solidFill>
              </a:rPr>
              <a:t>尾部结构域：</a:t>
            </a:r>
            <a:r>
              <a:rPr lang="zh-CN" altLang="en-US" sz="1800" dirty="0"/>
              <a:t>选择性与所运输的“货物”结合</a:t>
            </a:r>
          </a:p>
        </p:txBody>
      </p:sp>
      <p:pic>
        <p:nvPicPr>
          <p:cNvPr id="48132" name="图片 3">
            <a:extLst>
              <a:ext uri="{FF2B5EF4-FFF2-40B4-BE49-F238E27FC236}">
                <a16:creationId xmlns:a16="http://schemas.microsoft.com/office/drawing/2014/main" id="{67209BA7-A005-4EA4-8228-58F982F6E30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294443" y="1597002"/>
            <a:ext cx="4860981"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4755D567-CA5E-45FC-AA6F-C64C2B0699B1}"/>
              </a:ext>
            </a:extLst>
          </p:cNvPr>
          <p:cNvSpPr>
            <a:spLocks noGrp="1"/>
          </p:cNvSpPr>
          <p:nvPr>
            <p:ph type="title"/>
          </p:nvPr>
        </p:nvSpPr>
        <p:spPr/>
        <p:txBody>
          <a:bodyPr/>
          <a:lstStyle/>
          <a:p>
            <a:r>
              <a:rPr lang="zh-CN" altLang="en-US" dirty="0"/>
              <a:t>（二）肌球蛋白的结构</a:t>
            </a:r>
          </a:p>
        </p:txBody>
      </p:sp>
    </p:spTree>
    <p:extLst>
      <p:ext uri="{BB962C8B-B14F-4D97-AF65-F5344CB8AC3E}">
        <p14:creationId xmlns:p14="http://schemas.microsoft.com/office/powerpoint/2010/main" val="2899208930"/>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内容占位符 2">
            <a:extLst>
              <a:ext uri="{FF2B5EF4-FFF2-40B4-BE49-F238E27FC236}">
                <a16:creationId xmlns:a16="http://schemas.microsoft.com/office/drawing/2014/main" id="{6BD43F07-1F69-4232-82A8-0528CA764EB7}"/>
              </a:ext>
            </a:extLst>
          </p:cNvPr>
          <p:cNvSpPr>
            <a:spLocks noGrp="1"/>
          </p:cNvSpPr>
          <p:nvPr>
            <p:ph idx="1"/>
          </p:nvPr>
        </p:nvSpPr>
        <p:spPr>
          <a:xfrm>
            <a:off x="824366" y="1219200"/>
            <a:ext cx="5194495" cy="5435604"/>
          </a:xfrm>
        </p:spPr>
        <p:txBody>
          <a:bodyPr>
            <a:normAutofit/>
          </a:bodyPr>
          <a:lstStyle/>
          <a:p>
            <a:pPr>
              <a:lnSpc>
                <a:spcPts val="3385"/>
              </a:lnSpc>
              <a:spcBef>
                <a:spcPct val="0"/>
              </a:spcBef>
              <a:spcAft>
                <a:spcPts val="597"/>
              </a:spcAft>
            </a:pPr>
            <a:r>
              <a:rPr lang="zh-CN" altLang="en-US" sz="2000" b="1" dirty="0">
                <a:solidFill>
                  <a:srgbClr val="0033CC"/>
                </a:solidFill>
              </a:rPr>
              <a:t>肌动蛋白</a:t>
            </a:r>
            <a:endParaRPr lang="en-US" altLang="zh-CN" sz="2000" b="1" dirty="0">
              <a:solidFill>
                <a:srgbClr val="0033CC"/>
              </a:solidFill>
            </a:endParaRPr>
          </a:p>
          <a:p>
            <a:pPr>
              <a:lnSpc>
                <a:spcPts val="3385"/>
              </a:lnSpc>
              <a:spcBef>
                <a:spcPct val="0"/>
              </a:spcBef>
              <a:spcAft>
                <a:spcPts val="597"/>
              </a:spcAft>
            </a:pPr>
            <a:r>
              <a:rPr lang="zh-CN" altLang="en-US" sz="2000" b="1" dirty="0">
                <a:solidFill>
                  <a:srgbClr val="0033CC"/>
                </a:solidFill>
              </a:rPr>
              <a:t>原肌球蛋白（</a:t>
            </a:r>
            <a:r>
              <a:rPr lang="en-US" altLang="zh-CN" sz="2000" b="1" dirty="0">
                <a:solidFill>
                  <a:srgbClr val="0033CC"/>
                </a:solidFill>
              </a:rPr>
              <a:t>tropomyosin</a:t>
            </a:r>
            <a:r>
              <a:rPr lang="zh-CN" altLang="en-US" sz="2000" b="1" dirty="0">
                <a:solidFill>
                  <a:srgbClr val="0033CC"/>
                </a:solidFill>
              </a:rPr>
              <a:t>，</a:t>
            </a:r>
            <a:r>
              <a:rPr lang="en-US" altLang="zh-CN" sz="2000" b="1" dirty="0">
                <a:solidFill>
                  <a:srgbClr val="0033CC"/>
                </a:solidFill>
              </a:rPr>
              <a:t>Tm</a:t>
            </a:r>
            <a:r>
              <a:rPr lang="zh-CN" altLang="en-US" sz="2000" b="1" dirty="0">
                <a:solidFill>
                  <a:srgbClr val="0033CC"/>
                </a:solidFill>
              </a:rPr>
              <a:t>）</a:t>
            </a:r>
            <a:endParaRPr lang="en-US" altLang="zh-CN" sz="2000" b="1" dirty="0">
              <a:solidFill>
                <a:srgbClr val="0033CC"/>
              </a:solidFill>
            </a:endParaRPr>
          </a:p>
          <a:p>
            <a:pPr lvl="1">
              <a:lnSpc>
                <a:spcPts val="3385"/>
              </a:lnSpc>
              <a:spcBef>
                <a:spcPct val="0"/>
              </a:spcBef>
              <a:spcAft>
                <a:spcPts val="597"/>
              </a:spcAft>
            </a:pPr>
            <a:r>
              <a:rPr lang="zh-CN" altLang="en-US" sz="1800" dirty="0"/>
              <a:t>两条平行多肽链形成</a:t>
            </a:r>
            <a:r>
              <a:rPr lang="en-US" altLang="zh-CN" sz="1800" dirty="0"/>
              <a:t>α</a:t>
            </a:r>
            <a:r>
              <a:rPr lang="zh-CN" altLang="en-US" sz="1800" dirty="0"/>
              <a:t>螺旋构型，调节</a:t>
            </a:r>
            <a:r>
              <a:rPr lang="en-US" altLang="zh-CN" sz="1800" dirty="0"/>
              <a:t>actin</a:t>
            </a:r>
            <a:r>
              <a:rPr lang="zh-CN" altLang="en-US" sz="1800" dirty="0"/>
              <a:t>与</a:t>
            </a:r>
            <a:r>
              <a:rPr lang="en-US" altLang="zh-CN" sz="1800" dirty="0"/>
              <a:t>myosin</a:t>
            </a:r>
            <a:r>
              <a:rPr lang="zh-CN" altLang="en-US" sz="1800" dirty="0"/>
              <a:t>头部的结合</a:t>
            </a:r>
            <a:endParaRPr lang="en-US" altLang="zh-CN" sz="1800" dirty="0"/>
          </a:p>
          <a:p>
            <a:pPr>
              <a:lnSpc>
                <a:spcPts val="3385"/>
              </a:lnSpc>
              <a:spcBef>
                <a:spcPct val="0"/>
              </a:spcBef>
              <a:spcAft>
                <a:spcPts val="597"/>
              </a:spcAft>
            </a:pPr>
            <a:r>
              <a:rPr lang="zh-CN" altLang="en-US" sz="2000" b="1" dirty="0">
                <a:solidFill>
                  <a:srgbClr val="0033CC"/>
                </a:solidFill>
              </a:rPr>
              <a:t>肌钙蛋白（</a:t>
            </a:r>
            <a:r>
              <a:rPr lang="en-US" altLang="zh-CN" sz="2000" b="1" dirty="0">
                <a:solidFill>
                  <a:srgbClr val="0033CC"/>
                </a:solidFill>
              </a:rPr>
              <a:t>troponin</a:t>
            </a:r>
            <a:r>
              <a:rPr lang="zh-CN" altLang="en-US" sz="2000" b="1" dirty="0">
                <a:solidFill>
                  <a:srgbClr val="0033CC"/>
                </a:solidFill>
              </a:rPr>
              <a:t>，</a:t>
            </a:r>
            <a:r>
              <a:rPr lang="en-US" altLang="zh-CN" sz="2000" b="1" dirty="0">
                <a:solidFill>
                  <a:srgbClr val="0033CC"/>
                </a:solidFill>
              </a:rPr>
              <a:t>Tn</a:t>
            </a:r>
            <a:r>
              <a:rPr lang="zh-CN" altLang="en-US" sz="2000" b="1" dirty="0">
                <a:solidFill>
                  <a:srgbClr val="0033CC"/>
                </a:solidFill>
              </a:rPr>
              <a:t>）</a:t>
            </a:r>
            <a:endParaRPr lang="en-US" altLang="zh-CN" sz="2000" b="1" dirty="0">
              <a:solidFill>
                <a:srgbClr val="0033CC"/>
              </a:solidFill>
            </a:endParaRPr>
          </a:p>
          <a:p>
            <a:pPr lvl="1">
              <a:lnSpc>
                <a:spcPts val="3385"/>
              </a:lnSpc>
              <a:spcBef>
                <a:spcPct val="0"/>
              </a:spcBef>
              <a:spcAft>
                <a:spcPts val="597"/>
              </a:spcAft>
            </a:pPr>
            <a:r>
              <a:rPr lang="en-US" altLang="zh-CN" sz="1800" dirty="0"/>
              <a:t>Tn-C</a:t>
            </a:r>
            <a:r>
              <a:rPr lang="zh-CN" altLang="en-US" sz="1800" dirty="0"/>
              <a:t>与</a:t>
            </a:r>
            <a:r>
              <a:rPr lang="en-US" altLang="zh-CN" sz="1800" dirty="0"/>
              <a:t>Ca</a:t>
            </a:r>
            <a:r>
              <a:rPr lang="en-US" altLang="zh-CN" sz="1800" baseline="30000" dirty="0"/>
              <a:t>2+ </a:t>
            </a:r>
            <a:r>
              <a:rPr lang="zh-CN" altLang="en-US" sz="1800" dirty="0"/>
              <a:t>结合</a:t>
            </a:r>
            <a:endParaRPr lang="en-US" altLang="zh-CN" sz="1800" dirty="0"/>
          </a:p>
          <a:p>
            <a:pPr lvl="1">
              <a:lnSpc>
                <a:spcPts val="3385"/>
              </a:lnSpc>
              <a:spcBef>
                <a:spcPct val="0"/>
              </a:spcBef>
              <a:spcAft>
                <a:spcPts val="597"/>
              </a:spcAft>
            </a:pPr>
            <a:r>
              <a:rPr lang="en-US" altLang="zh-CN" sz="1800" dirty="0"/>
              <a:t>Tn-T</a:t>
            </a:r>
            <a:r>
              <a:rPr lang="zh-CN" altLang="en-US" sz="1800" dirty="0"/>
              <a:t>与原肌球蛋白有高度亲和力</a:t>
            </a:r>
            <a:endParaRPr lang="en-US" altLang="zh-CN" sz="1800" dirty="0"/>
          </a:p>
          <a:p>
            <a:pPr lvl="1">
              <a:lnSpc>
                <a:spcPts val="3385"/>
              </a:lnSpc>
              <a:spcBef>
                <a:spcPct val="0"/>
              </a:spcBef>
              <a:spcAft>
                <a:spcPts val="597"/>
              </a:spcAft>
            </a:pPr>
            <a:r>
              <a:rPr lang="en-US" altLang="zh-CN" sz="1800" dirty="0"/>
              <a:t>Tn-I</a:t>
            </a:r>
            <a:r>
              <a:rPr lang="zh-CN" altLang="en-US" sz="1800" dirty="0"/>
              <a:t>抑制肌球蛋白马达结构域的</a:t>
            </a:r>
            <a:r>
              <a:rPr lang="en-US" altLang="zh-CN" sz="1800" dirty="0"/>
              <a:t>ATP </a:t>
            </a:r>
            <a:r>
              <a:rPr lang="zh-CN" altLang="en-US" sz="1800" dirty="0"/>
              <a:t>酶活性</a:t>
            </a:r>
          </a:p>
        </p:txBody>
      </p:sp>
      <p:pic>
        <p:nvPicPr>
          <p:cNvPr id="5" name="图片 4" descr="8-16">
            <a:extLst>
              <a:ext uri="{FF2B5EF4-FFF2-40B4-BE49-F238E27FC236}">
                <a16:creationId xmlns:a16="http://schemas.microsoft.com/office/drawing/2014/main" id="{80779D25-FCF4-40C5-ACCE-865D5182EA7D}"/>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6173141" y="3037002"/>
            <a:ext cx="5682631" cy="1800000"/>
          </a:xfrm>
          <a:prstGeom prst="rect">
            <a:avLst/>
          </a:prstGeom>
        </p:spPr>
      </p:pic>
      <p:sp>
        <p:nvSpPr>
          <p:cNvPr id="6" name="矩形 5">
            <a:extLst>
              <a:ext uri="{FF2B5EF4-FFF2-40B4-BE49-F238E27FC236}">
                <a16:creationId xmlns:a16="http://schemas.microsoft.com/office/drawing/2014/main" id="{8F089F3D-135F-4CC4-A6F5-8546CF315B36}"/>
              </a:ext>
            </a:extLst>
          </p:cNvPr>
          <p:cNvSpPr/>
          <p:nvPr/>
        </p:nvSpPr>
        <p:spPr>
          <a:xfrm>
            <a:off x="6340069" y="5365990"/>
            <a:ext cx="5348773"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8-16 </a:t>
            </a:r>
            <a:r>
              <a:rPr lang="zh-CN" altLang="en-US" sz="1600" b="1" dirty="0">
                <a:solidFill>
                  <a:srgbClr val="0033CC"/>
                </a:solidFill>
                <a:latin typeface="Arial" panose="020B0604020202020204" pitchFamily="34" charset="0"/>
                <a:ea typeface="微软雅黑" panose="020B0503020204020204" pitchFamily="34" charset="-122"/>
              </a:rPr>
              <a:t>细肌丝的分子结构示意图</a:t>
            </a:r>
          </a:p>
          <a:p>
            <a:pPr algn="ctr">
              <a:lnSpc>
                <a:spcPts val="2400"/>
              </a:lnSpc>
            </a:pPr>
            <a:r>
              <a:rPr lang="zh-CN" altLang="en-US" sz="1400" dirty="0">
                <a:latin typeface="Arial" panose="020B0604020202020204" pitchFamily="34" charset="0"/>
                <a:ea typeface="微软雅黑" panose="020B0503020204020204" pitchFamily="34" charset="-122"/>
              </a:rPr>
              <a:t>显示原肌球蛋白和肌钙蛋白沿肌动蛋白丝的分布状况，每个原肌球蛋白分子镶崁在肌动蛋白丝的沟槽内，前后连接</a:t>
            </a:r>
            <a:r>
              <a:rPr lang="en-US" altLang="zh-CN" sz="1400" dirty="0">
                <a:latin typeface="Arial" panose="020B0604020202020204" pitchFamily="34" charset="0"/>
                <a:ea typeface="微软雅黑" panose="020B0503020204020204" pitchFamily="34" charset="-122"/>
              </a:rPr>
              <a:t>7 </a:t>
            </a:r>
            <a:r>
              <a:rPr lang="zh-CN" altLang="en-US" sz="1400" dirty="0">
                <a:latin typeface="Arial" panose="020B0604020202020204" pitchFamily="34" charset="0"/>
                <a:ea typeface="微软雅黑" panose="020B0503020204020204" pitchFamily="34" charset="-122"/>
              </a:rPr>
              <a:t>个肌动蛋白亚基</a:t>
            </a:r>
          </a:p>
        </p:txBody>
      </p:sp>
      <p:sp>
        <p:nvSpPr>
          <p:cNvPr id="3" name="标题 2">
            <a:extLst>
              <a:ext uri="{FF2B5EF4-FFF2-40B4-BE49-F238E27FC236}">
                <a16:creationId xmlns:a16="http://schemas.microsoft.com/office/drawing/2014/main" id="{9E3FAF3B-FC29-4FF5-91FE-F53265E25103}"/>
              </a:ext>
            </a:extLst>
          </p:cNvPr>
          <p:cNvSpPr>
            <a:spLocks noGrp="1"/>
          </p:cNvSpPr>
          <p:nvPr>
            <p:ph type="title"/>
          </p:nvPr>
        </p:nvSpPr>
        <p:spPr/>
        <p:txBody>
          <a:bodyPr/>
          <a:lstStyle/>
          <a:p>
            <a:r>
              <a:rPr lang="zh-CN" altLang="en-US" dirty="0"/>
              <a:t>细肌丝结构 </a:t>
            </a:r>
          </a:p>
        </p:txBody>
      </p:sp>
    </p:spTree>
    <p:extLst>
      <p:ext uri="{BB962C8B-B14F-4D97-AF65-F5344CB8AC3E}">
        <p14:creationId xmlns:p14="http://schemas.microsoft.com/office/powerpoint/2010/main" val="2026048895"/>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3" name="图片 2">
            <a:extLst>
              <a:ext uri="{FF2B5EF4-FFF2-40B4-BE49-F238E27FC236}">
                <a16:creationId xmlns:a16="http://schemas.microsoft.com/office/drawing/2014/main" id="{A9321061-88E1-423E-9235-92D9DB907A6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97479" y="1254804"/>
            <a:ext cx="9597043"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C32233B4-8C6E-4BEB-9539-CA535E623B97}"/>
              </a:ext>
            </a:extLst>
          </p:cNvPr>
          <p:cNvSpPr>
            <a:spLocks noGrp="1"/>
          </p:cNvSpPr>
          <p:nvPr>
            <p:ph type="title"/>
          </p:nvPr>
        </p:nvSpPr>
        <p:spPr/>
        <p:txBody>
          <a:bodyPr/>
          <a:lstStyle/>
          <a:p>
            <a:r>
              <a:rPr lang="en-US" altLang="zh-CN" dirty="0"/>
              <a:t>Eukaryotes Have Three Basic Types of Cytoskeletal Elements</a:t>
            </a:r>
            <a:endParaRPr lang="zh-CN" altLang="en-US" dirty="0"/>
          </a:p>
        </p:txBody>
      </p:sp>
    </p:spTree>
    <p:extLst>
      <p:ext uri="{BB962C8B-B14F-4D97-AF65-F5344CB8AC3E}">
        <p14:creationId xmlns:p14="http://schemas.microsoft.com/office/powerpoint/2010/main" val="265143916"/>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3">
            <a:extLst>
              <a:ext uri="{FF2B5EF4-FFF2-40B4-BE49-F238E27FC236}">
                <a16:creationId xmlns:a16="http://schemas.microsoft.com/office/drawing/2014/main" id="{5E53B539-B226-4059-93C8-F4BA304E1689}"/>
              </a:ext>
            </a:extLst>
          </p:cNvPr>
          <p:cNvSpPr>
            <a:spLocks noGrp="1"/>
          </p:cNvSpPr>
          <p:nvPr>
            <p:ph type="title"/>
          </p:nvPr>
        </p:nvSpPr>
        <p:spPr/>
        <p:txBody>
          <a:bodyPr/>
          <a:lstStyle/>
          <a:p>
            <a:r>
              <a:rPr lang="zh-CN" altLang="en-US" dirty="0"/>
              <a:t>原肌球蛋白位移</a:t>
            </a:r>
          </a:p>
        </p:txBody>
      </p:sp>
      <p:pic>
        <p:nvPicPr>
          <p:cNvPr id="59395" name="Picture 6" descr="tp">
            <a:extLst>
              <a:ext uri="{FF2B5EF4-FFF2-40B4-BE49-F238E27FC236}">
                <a16:creationId xmlns:a16="http://schemas.microsoft.com/office/drawing/2014/main" id="{846694A1-34F2-4C15-969D-CA5A5FD44AD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1173" y="1409196"/>
            <a:ext cx="5374916"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a:extLst>
              <a:ext uri="{FF2B5EF4-FFF2-40B4-BE49-F238E27FC236}">
                <a16:creationId xmlns:a16="http://schemas.microsoft.com/office/drawing/2014/main" id="{7672E5E0-8452-4209-A901-507D86B9C5C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0" y="869196"/>
            <a:ext cx="5742480" cy="57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Tree>
    <p:extLst>
      <p:ext uri="{BB962C8B-B14F-4D97-AF65-F5344CB8AC3E}">
        <p14:creationId xmlns:p14="http://schemas.microsoft.com/office/powerpoint/2010/main" val="1590823260"/>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内容占位符 4">
            <a:extLst>
              <a:ext uri="{FF2B5EF4-FFF2-40B4-BE49-F238E27FC236}">
                <a16:creationId xmlns:a16="http://schemas.microsoft.com/office/drawing/2014/main" id="{D893E199-A976-4959-8977-9DF65DFDBCCF}"/>
              </a:ext>
            </a:extLst>
          </p:cNvPr>
          <p:cNvSpPr>
            <a:spLocks noGrp="1"/>
          </p:cNvSpPr>
          <p:nvPr>
            <p:ph idx="1"/>
          </p:nvPr>
        </p:nvSpPr>
        <p:spPr/>
        <p:txBody>
          <a:bodyPr>
            <a:normAutofit/>
          </a:bodyPr>
          <a:lstStyle/>
          <a:p>
            <a:pPr>
              <a:lnSpc>
                <a:spcPct val="150000"/>
              </a:lnSpc>
              <a:spcAft>
                <a:spcPts val="597"/>
              </a:spcAft>
            </a:pPr>
            <a:r>
              <a:rPr lang="zh-CN" altLang="en-US" sz="2000" b="1" dirty="0"/>
              <a:t>肌肉收缩的基本过程</a:t>
            </a:r>
            <a:endParaRPr lang="en-US" altLang="zh-CN" sz="2000" b="1" dirty="0"/>
          </a:p>
          <a:p>
            <a:pPr lvl="1">
              <a:lnSpc>
                <a:spcPct val="150000"/>
              </a:lnSpc>
              <a:spcAft>
                <a:spcPts val="597"/>
              </a:spcAft>
            </a:pPr>
            <a:r>
              <a:rPr lang="zh-CN" altLang="en-US" sz="1800" b="1" dirty="0">
                <a:solidFill>
                  <a:srgbClr val="0033CC"/>
                </a:solidFill>
              </a:rPr>
              <a:t>动作电位的产生</a:t>
            </a:r>
          </a:p>
          <a:p>
            <a:pPr lvl="1">
              <a:lnSpc>
                <a:spcPct val="150000"/>
              </a:lnSpc>
              <a:spcAft>
                <a:spcPts val="597"/>
              </a:spcAft>
            </a:pPr>
            <a:r>
              <a:rPr lang="en-US" altLang="zh-CN" sz="1800" b="1" dirty="0">
                <a:solidFill>
                  <a:srgbClr val="0033CC"/>
                </a:solidFill>
              </a:rPr>
              <a:t>Ca</a:t>
            </a:r>
            <a:r>
              <a:rPr lang="en-US" altLang="zh-CN" sz="1800" b="1" baseline="30000" dirty="0">
                <a:solidFill>
                  <a:srgbClr val="0033CC"/>
                </a:solidFill>
              </a:rPr>
              <a:t>2</a:t>
            </a:r>
            <a:r>
              <a:rPr lang="zh-CN" altLang="en-US" sz="1800" b="1" baseline="30000" dirty="0">
                <a:solidFill>
                  <a:srgbClr val="0033CC"/>
                </a:solidFill>
              </a:rPr>
              <a:t>＋</a:t>
            </a:r>
            <a:r>
              <a:rPr lang="zh-CN" altLang="en-US" sz="1800" b="1" dirty="0">
                <a:solidFill>
                  <a:srgbClr val="0033CC"/>
                </a:solidFill>
              </a:rPr>
              <a:t>的释放</a:t>
            </a:r>
          </a:p>
          <a:p>
            <a:pPr lvl="1">
              <a:lnSpc>
                <a:spcPct val="150000"/>
              </a:lnSpc>
              <a:spcAft>
                <a:spcPts val="597"/>
              </a:spcAft>
            </a:pPr>
            <a:r>
              <a:rPr lang="zh-CN" altLang="en-US" sz="1800" b="1" dirty="0">
                <a:solidFill>
                  <a:srgbClr val="0033CC"/>
                </a:solidFill>
              </a:rPr>
              <a:t>原肌球蛋白位移</a:t>
            </a:r>
          </a:p>
          <a:p>
            <a:pPr lvl="1">
              <a:lnSpc>
                <a:spcPct val="150000"/>
              </a:lnSpc>
              <a:spcAft>
                <a:spcPts val="597"/>
              </a:spcAft>
            </a:pPr>
            <a:r>
              <a:rPr lang="zh-CN" altLang="en-US" sz="1800" b="1" dirty="0">
                <a:solidFill>
                  <a:srgbClr val="0033CC"/>
                </a:solidFill>
              </a:rPr>
              <a:t>细肌丝与粗肌丝之间的相对滑动 </a:t>
            </a:r>
          </a:p>
        </p:txBody>
      </p:sp>
      <p:pic>
        <p:nvPicPr>
          <p:cNvPr id="60420" name="图片 2">
            <a:extLst>
              <a:ext uri="{FF2B5EF4-FFF2-40B4-BE49-F238E27FC236}">
                <a16:creationId xmlns:a16="http://schemas.microsoft.com/office/drawing/2014/main" id="{52FA2A38-F373-4890-BD79-5DF7C1D1AB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55783" y="893643"/>
            <a:ext cx="5193683" cy="576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B1B7FB24-1E81-4CB1-906D-8FB39A55911E}"/>
              </a:ext>
            </a:extLst>
          </p:cNvPr>
          <p:cNvSpPr>
            <a:spLocks noGrp="1"/>
          </p:cNvSpPr>
          <p:nvPr>
            <p:ph type="title"/>
          </p:nvPr>
        </p:nvSpPr>
        <p:spPr/>
        <p:txBody>
          <a:bodyPr/>
          <a:lstStyle/>
          <a:p>
            <a:r>
              <a:rPr lang="zh-CN" altLang="en-US" dirty="0"/>
              <a:t>肌肉收缩的滑动模型 </a:t>
            </a:r>
          </a:p>
        </p:txBody>
      </p:sp>
    </p:spTree>
    <p:extLst>
      <p:ext uri="{BB962C8B-B14F-4D97-AF65-F5344CB8AC3E}">
        <p14:creationId xmlns:p14="http://schemas.microsoft.com/office/powerpoint/2010/main" val="427431784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7" name="图片 2">
            <a:extLst>
              <a:ext uri="{FF2B5EF4-FFF2-40B4-BE49-F238E27FC236}">
                <a16:creationId xmlns:a16="http://schemas.microsoft.com/office/drawing/2014/main" id="{7AA9EE3B-8CDC-41CB-98D7-1F402B10F08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78441" y="840844"/>
            <a:ext cx="5761904"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矩形 5">
            <a:extLst>
              <a:ext uri="{FF2B5EF4-FFF2-40B4-BE49-F238E27FC236}">
                <a16:creationId xmlns:a16="http://schemas.microsoft.com/office/drawing/2014/main" id="{99F8D4FD-B86B-477F-BE7A-7380C8556756}"/>
              </a:ext>
            </a:extLst>
          </p:cNvPr>
          <p:cNvSpPr>
            <a:spLocks noChangeArrowheads="1"/>
          </p:cNvSpPr>
          <p:nvPr/>
        </p:nvSpPr>
        <p:spPr bwMode="auto">
          <a:xfrm>
            <a:off x="8609444" y="6397874"/>
            <a:ext cx="4039755" cy="46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95" dirty="0">
                <a:ea typeface="宋体" panose="02010600030101010101" pitchFamily="2" charset="-122"/>
                <a:cs typeface="Arial" panose="020B0604020202020204" pitchFamily="34" charset="0"/>
              </a:rPr>
              <a:t>http://www.untamedscience.com/biology/human-biology/muscular-system/muscular-system</a:t>
            </a:r>
            <a:endParaRPr lang="zh-CN" altLang="en-US" sz="1195" dirty="0">
              <a:ea typeface="宋体" panose="02010600030101010101" pitchFamily="2" charset="-122"/>
              <a:cs typeface="Arial" panose="020B0604020202020204" pitchFamily="34" charset="0"/>
            </a:endParaRPr>
          </a:p>
        </p:txBody>
      </p:sp>
      <p:pic>
        <p:nvPicPr>
          <p:cNvPr id="5" name="图片 4" descr="8-17">
            <a:extLst>
              <a:ext uri="{FF2B5EF4-FFF2-40B4-BE49-F238E27FC236}">
                <a16:creationId xmlns:a16="http://schemas.microsoft.com/office/drawing/2014/main" id="{CC09796C-6C95-4BB3-8F21-E88F566B06FC}"/>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244366" y="1098000"/>
            <a:ext cx="1160000" cy="5760000"/>
          </a:xfrm>
          <a:prstGeom prst="rect">
            <a:avLst/>
          </a:prstGeom>
        </p:spPr>
      </p:pic>
      <p:sp>
        <p:nvSpPr>
          <p:cNvPr id="6" name="矩形 5">
            <a:extLst>
              <a:ext uri="{FF2B5EF4-FFF2-40B4-BE49-F238E27FC236}">
                <a16:creationId xmlns:a16="http://schemas.microsoft.com/office/drawing/2014/main" id="{F519701D-0C93-4295-8246-023D23FA07EA}"/>
              </a:ext>
            </a:extLst>
          </p:cNvPr>
          <p:cNvSpPr/>
          <p:nvPr/>
        </p:nvSpPr>
        <p:spPr>
          <a:xfrm>
            <a:off x="1518446" y="3106973"/>
            <a:ext cx="4645914" cy="375102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8-17 </a:t>
            </a:r>
            <a:r>
              <a:rPr lang="zh-CN" altLang="en-US" sz="1600" b="1" dirty="0">
                <a:solidFill>
                  <a:srgbClr val="0033CC"/>
                </a:solidFill>
                <a:latin typeface="Arial" panose="020B0604020202020204" pitchFamily="34" charset="0"/>
                <a:ea typeface="微软雅黑" panose="020B0503020204020204" pitchFamily="34" charset="-122"/>
              </a:rPr>
              <a:t>肌肉收缩过程图解</a:t>
            </a:r>
          </a:p>
          <a:p>
            <a:pPr algn="ctr">
              <a:lnSpc>
                <a:spcPts val="2400"/>
              </a:lnSpc>
            </a:pPr>
            <a:r>
              <a:rPr lang="zh-CN" altLang="en-US" sz="1400" dirty="0">
                <a:latin typeface="Arial" panose="020B0604020202020204" pitchFamily="34" charset="0"/>
                <a:ea typeface="微软雅黑" panose="020B0503020204020204" pitchFamily="34" charset="-122"/>
              </a:rPr>
              <a:t>在初始状态， 组成粗肌丝的肌球动蛋白的马达结构域上没有</a:t>
            </a:r>
            <a:r>
              <a:rPr lang="en-US" altLang="zh-CN" sz="1400" dirty="0">
                <a:latin typeface="Arial" panose="020B0604020202020204" pitchFamily="34" charset="0"/>
                <a:ea typeface="微软雅黑" panose="020B0503020204020204" pitchFamily="34" charset="-122"/>
              </a:rPr>
              <a:t>ATP </a:t>
            </a:r>
            <a:r>
              <a:rPr lang="zh-CN" altLang="en-US" sz="1400" dirty="0">
                <a:latin typeface="Arial" panose="020B0604020202020204" pitchFamily="34" charset="0"/>
                <a:ea typeface="微软雅黑" panose="020B0503020204020204" pitchFamily="34" charset="-122"/>
              </a:rPr>
              <a:t>时， 该马达结构域与细肌丝结合，并成僵直状态。</a:t>
            </a:r>
            <a:r>
              <a:rPr lang="en-US" altLang="zh-CN" sz="1400" dirty="0">
                <a:latin typeface="Arial" panose="020B0604020202020204" pitchFamily="34" charset="0"/>
                <a:ea typeface="微软雅黑" panose="020B0503020204020204" pitchFamily="34" charset="-122"/>
              </a:rPr>
              <a:t>1-2. ATP </a:t>
            </a:r>
            <a:r>
              <a:rPr lang="zh-CN" altLang="en-US" sz="1400" dirty="0">
                <a:latin typeface="Arial" panose="020B0604020202020204" pitchFamily="34" charset="0"/>
                <a:ea typeface="微软雅黑" panose="020B0503020204020204" pitchFamily="34" charset="-122"/>
              </a:rPr>
              <a:t>结合到马达结构域导致其与细肌丝的结合力下降，肌球蛋白与肌动蛋白分开；</a:t>
            </a:r>
            <a:r>
              <a:rPr lang="en-US" altLang="zh-CN" sz="1400" dirty="0">
                <a:latin typeface="Arial" panose="020B0604020202020204" pitchFamily="34" charset="0"/>
                <a:ea typeface="微软雅黑" panose="020B0503020204020204" pitchFamily="34" charset="-122"/>
              </a:rPr>
              <a:t>3. ATP </a:t>
            </a:r>
            <a:r>
              <a:rPr lang="zh-CN" altLang="en-US" sz="1400" dirty="0">
                <a:latin typeface="Arial" panose="020B0604020202020204" pitchFamily="34" charset="0"/>
                <a:ea typeface="微软雅黑" panose="020B0503020204020204" pitchFamily="34" charset="-122"/>
              </a:rPr>
              <a:t>水解，但</a:t>
            </a:r>
            <a:r>
              <a:rPr lang="en-US" altLang="zh-CN" sz="1400" dirty="0" err="1">
                <a:latin typeface="Arial" panose="020B0604020202020204" pitchFamily="34" charset="0"/>
                <a:ea typeface="微软雅黑" panose="020B0503020204020204" pitchFamily="34" charset="-122"/>
              </a:rPr>
              <a:t>ADP+Pi</a:t>
            </a:r>
            <a:r>
              <a:rPr lang="zh-CN" altLang="en-US" sz="1400" dirty="0">
                <a:latin typeface="Arial" panose="020B0604020202020204" pitchFamily="34" charset="0"/>
                <a:ea typeface="微软雅黑" panose="020B0503020204020204" pitchFamily="34" charset="-122"/>
              </a:rPr>
              <a:t>仍与肌球蛋白结合，获能的肌球蛋白头部发生旋转，向细丝的正极端（</a:t>
            </a:r>
            <a:r>
              <a:rPr lang="en-US" altLang="zh-CN" sz="1400" dirty="0">
                <a:latin typeface="Arial" panose="020B0604020202020204" pitchFamily="34" charset="0"/>
                <a:ea typeface="微软雅黑" panose="020B0503020204020204" pitchFamily="34" charset="-122"/>
              </a:rPr>
              <a:t>Z </a:t>
            </a:r>
            <a:r>
              <a:rPr lang="zh-CN" altLang="en-US" sz="1400" dirty="0">
                <a:latin typeface="Arial" panose="020B0604020202020204" pitchFamily="34" charset="0"/>
                <a:ea typeface="微软雅黑" panose="020B0503020204020204" pitchFamily="34" charset="-122"/>
              </a:rPr>
              <a:t>盘一侧） 抬升；</a:t>
            </a:r>
            <a:r>
              <a:rPr lang="en-US" altLang="zh-CN" sz="1400" dirty="0">
                <a:latin typeface="Arial" panose="020B0604020202020204" pitchFamily="34" charset="0"/>
                <a:ea typeface="微软雅黑" panose="020B0503020204020204" pitchFamily="34" charset="-122"/>
              </a:rPr>
              <a:t>4. </a:t>
            </a:r>
            <a:r>
              <a:rPr lang="zh-CN" altLang="en-US" sz="1400" dirty="0">
                <a:latin typeface="Arial" panose="020B0604020202020204" pitchFamily="34" charset="0"/>
                <a:ea typeface="微软雅黑" panose="020B0503020204020204" pitchFamily="34" charset="-122"/>
              </a:rPr>
              <a:t>在</a:t>
            </a:r>
            <a:r>
              <a:rPr lang="en-US" altLang="zh-CN" sz="1400" dirty="0">
                <a:latin typeface="Arial" panose="020B0604020202020204" pitchFamily="34" charset="0"/>
                <a:ea typeface="微软雅黑" panose="020B0503020204020204" pitchFamily="34" charset="-122"/>
              </a:rPr>
              <a:t>Ca2+ </a:t>
            </a:r>
            <a:r>
              <a:rPr lang="zh-CN" altLang="en-US" sz="1400" dirty="0">
                <a:latin typeface="Arial" panose="020B0604020202020204" pitchFamily="34" charset="0"/>
                <a:ea typeface="微软雅黑" panose="020B0503020204020204" pitchFamily="34" charset="-122"/>
              </a:rPr>
              <a:t>存在的条件下，肌球蛋白头部与靠近细肌丝正极端的一个肌动蛋白亚基结合；</a:t>
            </a:r>
            <a:r>
              <a:rPr lang="en-US" altLang="zh-CN" sz="1400" dirty="0">
                <a:latin typeface="Arial" panose="020B0604020202020204" pitchFamily="34" charset="0"/>
                <a:ea typeface="微软雅黑" panose="020B0503020204020204" pitchFamily="34" charset="-122"/>
              </a:rPr>
              <a:t>5. Pi </a:t>
            </a:r>
            <a:r>
              <a:rPr lang="zh-CN" altLang="en-US" sz="1400" dirty="0">
                <a:latin typeface="Arial" panose="020B0604020202020204" pitchFamily="34" charset="0"/>
                <a:ea typeface="微软雅黑" panose="020B0503020204020204" pitchFamily="34" charset="-122"/>
              </a:rPr>
              <a:t>释放，肌球蛋白颈部结构域发生构象变化，导致马达结构域与细肌丝的角度发生变化，拉动细肌丝导致细肌丝与粗肌丝做相对滑动。</a:t>
            </a:r>
            <a:r>
              <a:rPr lang="en-US" altLang="zh-CN" sz="1400" dirty="0">
                <a:latin typeface="Arial" panose="020B0604020202020204" pitchFamily="34" charset="0"/>
                <a:ea typeface="微软雅黑" panose="020B0503020204020204" pitchFamily="34" charset="-122"/>
              </a:rPr>
              <a:t>6. ADP </a:t>
            </a:r>
            <a:r>
              <a:rPr lang="zh-CN" altLang="en-US" sz="1400" dirty="0">
                <a:latin typeface="Arial" panose="020B0604020202020204" pitchFamily="34" charset="0"/>
                <a:ea typeface="微软雅黑" panose="020B0503020204020204" pitchFamily="34" charset="-122"/>
              </a:rPr>
              <a:t>释放，肌球蛋白的马达结构域与细肌丝之间又回到僵直状态</a:t>
            </a:r>
            <a:endParaRPr lang="zh-CN" altLang="en-US" sz="1600" b="1" dirty="0">
              <a:solidFill>
                <a:srgbClr val="0033CC"/>
              </a:solidFill>
              <a:latin typeface="Arial" panose="020B0604020202020204" pitchFamily="34" charset="0"/>
              <a:ea typeface="微软雅黑" panose="020B0503020204020204" pitchFamily="34" charset="-122"/>
            </a:endParaRPr>
          </a:p>
        </p:txBody>
      </p:sp>
      <p:sp>
        <p:nvSpPr>
          <p:cNvPr id="3" name="标题 2">
            <a:extLst>
              <a:ext uri="{FF2B5EF4-FFF2-40B4-BE49-F238E27FC236}">
                <a16:creationId xmlns:a16="http://schemas.microsoft.com/office/drawing/2014/main" id="{D4615B86-5A95-448B-A5C1-D189D1C1ABE7}"/>
              </a:ext>
            </a:extLst>
          </p:cNvPr>
          <p:cNvSpPr>
            <a:spLocks noGrp="1"/>
          </p:cNvSpPr>
          <p:nvPr>
            <p:ph type="title"/>
          </p:nvPr>
        </p:nvSpPr>
        <p:spPr/>
        <p:txBody>
          <a:bodyPr/>
          <a:lstStyle/>
          <a:p>
            <a:r>
              <a:rPr lang="zh-CN" altLang="en-US" dirty="0"/>
              <a:t>滑行学说（</a:t>
            </a:r>
            <a:r>
              <a:rPr lang="en-US" altLang="zh-CN" dirty="0"/>
              <a:t>sliding theory</a:t>
            </a:r>
            <a:r>
              <a:rPr lang="zh-CN" altLang="en-US" dirty="0"/>
              <a:t>）</a:t>
            </a:r>
          </a:p>
        </p:txBody>
      </p:sp>
    </p:spTree>
    <p:extLst>
      <p:ext uri="{BB962C8B-B14F-4D97-AF65-F5344CB8AC3E}">
        <p14:creationId xmlns:p14="http://schemas.microsoft.com/office/powerpoint/2010/main" val="2356341077"/>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sp>
        <p:nvSpPr>
          <p:cNvPr id="5" name="TextBox 23"/>
          <p:cNvSpPr txBox="1"/>
          <p:nvPr/>
        </p:nvSpPr>
        <p:spPr>
          <a:xfrm>
            <a:off x="5121256" y="2436284"/>
            <a:ext cx="303801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微管的结构组成与极性</a:t>
            </a:r>
          </a:p>
        </p:txBody>
      </p:sp>
      <p:sp>
        <p:nvSpPr>
          <p:cNvPr id="6" name="TextBox 24"/>
          <p:cNvSpPr txBox="1"/>
          <p:nvPr/>
        </p:nvSpPr>
        <p:spPr>
          <a:xfrm>
            <a:off x="5121256" y="3215337"/>
            <a:ext cx="278153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微管的组装和去组装</a:t>
            </a:r>
          </a:p>
        </p:txBody>
      </p:sp>
      <p:sp>
        <p:nvSpPr>
          <p:cNvPr id="7" name="TextBox 25"/>
          <p:cNvSpPr txBox="1"/>
          <p:nvPr/>
        </p:nvSpPr>
        <p:spPr>
          <a:xfrm>
            <a:off x="5121256" y="3994390"/>
            <a:ext cx="201208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微管组织中心</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微管及其功能</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252505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微管的动力学性质</a:t>
            </a:r>
          </a:p>
        </p:txBody>
      </p:sp>
      <p:sp>
        <p:nvSpPr>
          <p:cNvPr id="12" name="TextBox 25">
            <a:extLst>
              <a:ext uri="{FF2B5EF4-FFF2-40B4-BE49-F238E27FC236}">
                <a16:creationId xmlns:a16="http://schemas.microsoft.com/office/drawing/2014/main" id="{1E068FFE-2B6D-43CD-BAB9-B41A8C4F3A19}"/>
              </a:ext>
            </a:extLst>
          </p:cNvPr>
          <p:cNvSpPr txBox="1"/>
          <p:nvPr/>
        </p:nvSpPr>
        <p:spPr>
          <a:xfrm>
            <a:off x="5121256" y="5552496"/>
            <a:ext cx="4576894"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微管结合蛋白对微管网络结构的调节</a:t>
            </a:r>
          </a:p>
        </p:txBody>
      </p:sp>
      <p:sp>
        <p:nvSpPr>
          <p:cNvPr id="13" name="TextBox 23">
            <a:extLst>
              <a:ext uri="{FF2B5EF4-FFF2-40B4-BE49-F238E27FC236}">
                <a16:creationId xmlns:a16="http://schemas.microsoft.com/office/drawing/2014/main" id="{AB1FD4C4-1BAF-4474-BC9B-042287133122}"/>
              </a:ext>
            </a:extLst>
          </p:cNvPr>
          <p:cNvSpPr txBox="1"/>
          <p:nvPr/>
        </p:nvSpPr>
        <p:spPr>
          <a:xfrm>
            <a:off x="8672228" y="2435903"/>
            <a:ext cx="3550972"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微管对细胞结构的组织作用</a:t>
            </a:r>
          </a:p>
        </p:txBody>
      </p:sp>
      <p:sp>
        <p:nvSpPr>
          <p:cNvPr id="14" name="TextBox 24">
            <a:extLst>
              <a:ext uri="{FF2B5EF4-FFF2-40B4-BE49-F238E27FC236}">
                <a16:creationId xmlns:a16="http://schemas.microsoft.com/office/drawing/2014/main" id="{C694C968-EFF2-41DD-87DD-6C17CE960046}"/>
              </a:ext>
            </a:extLst>
          </p:cNvPr>
          <p:cNvSpPr txBox="1"/>
          <p:nvPr/>
        </p:nvSpPr>
        <p:spPr>
          <a:xfrm>
            <a:off x="8672228" y="3214956"/>
            <a:ext cx="303801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依赖于微管的物质运输</a:t>
            </a:r>
          </a:p>
        </p:txBody>
      </p:sp>
      <p:sp>
        <p:nvSpPr>
          <p:cNvPr id="15" name="TextBox 25">
            <a:extLst>
              <a:ext uri="{FF2B5EF4-FFF2-40B4-BE49-F238E27FC236}">
                <a16:creationId xmlns:a16="http://schemas.microsoft.com/office/drawing/2014/main" id="{3FF3D265-6791-4343-9421-63302A445C57}"/>
              </a:ext>
            </a:extLst>
          </p:cNvPr>
          <p:cNvSpPr txBox="1"/>
          <p:nvPr/>
        </p:nvSpPr>
        <p:spPr>
          <a:xfrm>
            <a:off x="8672228" y="3994009"/>
            <a:ext cx="3294492"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纤毛和鞭毛的结构与功能</a:t>
            </a:r>
          </a:p>
        </p:txBody>
      </p:sp>
      <p:sp>
        <p:nvSpPr>
          <p:cNvPr id="16" name="TextBox 25">
            <a:extLst>
              <a:ext uri="{FF2B5EF4-FFF2-40B4-BE49-F238E27FC236}">
                <a16:creationId xmlns:a16="http://schemas.microsoft.com/office/drawing/2014/main" id="{71762860-381D-48CA-BD73-C23D746002CD}"/>
              </a:ext>
            </a:extLst>
          </p:cNvPr>
          <p:cNvSpPr txBox="1"/>
          <p:nvPr/>
        </p:nvSpPr>
        <p:spPr>
          <a:xfrm>
            <a:off x="8672228" y="4773062"/>
            <a:ext cx="278153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纺锤体和染色体运动</a:t>
            </a:r>
          </a:p>
        </p:txBody>
      </p:sp>
    </p:spTree>
    <p:extLst>
      <p:ext uri="{BB962C8B-B14F-4D97-AF65-F5344CB8AC3E}">
        <p14:creationId xmlns:p14="http://schemas.microsoft.com/office/powerpoint/2010/main" val="9581582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2450"/>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P spid="12" grpId="0"/>
      <p:bldP spid="13" grpId="0"/>
      <p:bldP spid="14" grpId="0"/>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68CEF572-8F4D-4695-8F2A-D8DD89279A88}"/>
              </a:ext>
            </a:extLst>
          </p:cNvPr>
          <p:cNvSpPr>
            <a:spLocks noGrp="1"/>
          </p:cNvSpPr>
          <p:nvPr>
            <p:ph type="title"/>
          </p:nvPr>
        </p:nvSpPr>
        <p:spPr/>
        <p:txBody>
          <a:bodyPr/>
          <a:lstStyle/>
          <a:p>
            <a:pPr algn="l"/>
            <a:r>
              <a:rPr lang="zh-CN" altLang="en-US" dirty="0"/>
              <a:t>一、微管的结构组成与极性</a:t>
            </a:r>
          </a:p>
        </p:txBody>
      </p:sp>
      <p:sp>
        <p:nvSpPr>
          <p:cNvPr id="70659" name="内容占位符 2">
            <a:extLst>
              <a:ext uri="{FF2B5EF4-FFF2-40B4-BE49-F238E27FC236}">
                <a16:creationId xmlns:a16="http://schemas.microsoft.com/office/drawing/2014/main" id="{886A162D-1B6C-4F9B-BD03-77A84AB993A5}"/>
              </a:ext>
            </a:extLst>
          </p:cNvPr>
          <p:cNvSpPr>
            <a:spLocks noGrp="1"/>
          </p:cNvSpPr>
          <p:nvPr>
            <p:ph idx="1"/>
          </p:nvPr>
        </p:nvSpPr>
        <p:spPr>
          <a:xfrm>
            <a:off x="824365" y="1219200"/>
            <a:ext cx="4403617" cy="5435604"/>
          </a:xfrm>
        </p:spPr>
        <p:txBody>
          <a:bodyPr>
            <a:normAutofit/>
          </a:bodyPr>
          <a:lstStyle/>
          <a:p>
            <a:pPr>
              <a:lnSpc>
                <a:spcPct val="150000"/>
              </a:lnSpc>
              <a:spcAft>
                <a:spcPts val="600"/>
              </a:spcAft>
            </a:pPr>
            <a:r>
              <a:rPr lang="zh-CN" altLang="en-US" sz="2000" dirty="0"/>
              <a:t>基本结构单位：</a:t>
            </a:r>
            <a:r>
              <a:rPr lang="el-GR" altLang="zh-CN" sz="2000" b="1" dirty="0">
                <a:solidFill>
                  <a:srgbClr val="0033CC"/>
                </a:solidFill>
              </a:rPr>
              <a:t>αβ-</a:t>
            </a:r>
            <a:r>
              <a:rPr lang="zh-CN" altLang="en-US" sz="2000" b="1" dirty="0">
                <a:solidFill>
                  <a:srgbClr val="0033CC"/>
                </a:solidFill>
              </a:rPr>
              <a:t>微管蛋白二聚体</a:t>
            </a:r>
            <a:r>
              <a:rPr lang="zh-CN" altLang="en-US" sz="2000" dirty="0"/>
              <a:t>（细胞质内游离态微管蛋白的主要存在形式）</a:t>
            </a:r>
            <a:endParaRPr lang="en-US" altLang="zh-CN" sz="2000" dirty="0"/>
          </a:p>
          <a:p>
            <a:pPr>
              <a:lnSpc>
                <a:spcPct val="150000"/>
              </a:lnSpc>
              <a:spcAft>
                <a:spcPts val="600"/>
              </a:spcAft>
            </a:pPr>
            <a:r>
              <a:rPr lang="en-US" altLang="zh-CN" sz="2000" b="1" dirty="0"/>
              <a:t>GTP </a:t>
            </a:r>
            <a:r>
              <a:rPr lang="zh-CN" altLang="en-US" sz="2000" b="1" dirty="0"/>
              <a:t>结合位点</a:t>
            </a:r>
            <a:endParaRPr lang="en-US" altLang="zh-CN" sz="2000" b="1" dirty="0"/>
          </a:p>
          <a:p>
            <a:pPr lvl="1">
              <a:lnSpc>
                <a:spcPct val="150000"/>
              </a:lnSpc>
              <a:spcAft>
                <a:spcPts val="600"/>
              </a:spcAft>
            </a:pPr>
            <a:r>
              <a:rPr lang="zh-CN" altLang="en-US" sz="1800" b="1" dirty="0">
                <a:solidFill>
                  <a:srgbClr val="0033CC"/>
                </a:solidFill>
              </a:rPr>
              <a:t>不可交换位点：</a:t>
            </a:r>
            <a:r>
              <a:rPr lang="en-US" altLang="zh-CN" sz="1800" b="1" dirty="0">
                <a:solidFill>
                  <a:srgbClr val="0033CC"/>
                </a:solidFill>
              </a:rPr>
              <a:t>α-</a:t>
            </a:r>
            <a:r>
              <a:rPr lang="zh-CN" altLang="en-US" sz="1800" b="1" dirty="0">
                <a:solidFill>
                  <a:srgbClr val="0033CC"/>
                </a:solidFill>
              </a:rPr>
              <a:t>微管蛋白</a:t>
            </a:r>
            <a:endParaRPr lang="en-US" altLang="zh-CN" sz="1800" b="1" dirty="0">
              <a:solidFill>
                <a:srgbClr val="0033CC"/>
              </a:solidFill>
            </a:endParaRPr>
          </a:p>
          <a:p>
            <a:pPr lvl="1">
              <a:lnSpc>
                <a:spcPct val="150000"/>
              </a:lnSpc>
              <a:spcAft>
                <a:spcPts val="600"/>
              </a:spcAft>
            </a:pPr>
            <a:r>
              <a:rPr lang="zh-CN" altLang="en-US" sz="1800" b="1" dirty="0">
                <a:solidFill>
                  <a:srgbClr val="0033CC"/>
                </a:solidFill>
              </a:rPr>
              <a:t>可交换位点：</a:t>
            </a:r>
            <a:r>
              <a:rPr lang="en-US" altLang="zh-CN" sz="1800" b="1" dirty="0">
                <a:solidFill>
                  <a:srgbClr val="0033CC"/>
                </a:solidFill>
              </a:rPr>
              <a:t>β- </a:t>
            </a:r>
            <a:r>
              <a:rPr lang="zh-CN" altLang="en-US" sz="1800" b="1" dirty="0">
                <a:solidFill>
                  <a:srgbClr val="0033CC"/>
                </a:solidFill>
              </a:rPr>
              <a:t>微管蛋白</a:t>
            </a:r>
            <a:endParaRPr lang="en-US" altLang="zh-CN" sz="1800" b="1" dirty="0">
              <a:solidFill>
                <a:srgbClr val="0033CC"/>
              </a:solidFill>
            </a:endParaRPr>
          </a:p>
          <a:p>
            <a:pPr>
              <a:lnSpc>
                <a:spcPct val="150000"/>
              </a:lnSpc>
              <a:spcAft>
                <a:spcPts val="600"/>
              </a:spcAft>
            </a:pPr>
            <a:r>
              <a:rPr lang="zh-CN" altLang="en-US" sz="2000" b="1" dirty="0"/>
              <a:t>二价阳离子结合位点</a:t>
            </a:r>
            <a:endParaRPr lang="en-US" altLang="zh-CN" sz="2000" b="1" dirty="0"/>
          </a:p>
          <a:p>
            <a:pPr>
              <a:lnSpc>
                <a:spcPct val="150000"/>
              </a:lnSpc>
              <a:spcAft>
                <a:spcPts val="600"/>
              </a:spcAft>
            </a:pPr>
            <a:r>
              <a:rPr lang="zh-CN" altLang="en-US" sz="2000" b="1" dirty="0"/>
              <a:t>秋水仙素结合位点</a:t>
            </a:r>
            <a:endParaRPr lang="en-US" altLang="zh-CN" sz="2000" b="1" dirty="0"/>
          </a:p>
          <a:p>
            <a:pPr>
              <a:lnSpc>
                <a:spcPct val="150000"/>
              </a:lnSpc>
              <a:spcAft>
                <a:spcPts val="600"/>
              </a:spcAft>
            </a:pPr>
            <a:r>
              <a:rPr lang="zh-CN" altLang="en-US" sz="2000" b="1" dirty="0"/>
              <a:t>长春花碱结合位点</a:t>
            </a:r>
          </a:p>
          <a:p>
            <a:pPr>
              <a:lnSpc>
                <a:spcPct val="150000"/>
              </a:lnSpc>
              <a:spcAft>
                <a:spcPts val="600"/>
              </a:spcAft>
            </a:pPr>
            <a:endParaRPr lang="zh-CN" altLang="en-US" sz="2000" dirty="0"/>
          </a:p>
        </p:txBody>
      </p:sp>
      <p:pic>
        <p:nvPicPr>
          <p:cNvPr id="70660" name="Picture 2" descr="figure 18-03b">
            <a:extLst>
              <a:ext uri="{FF2B5EF4-FFF2-40B4-BE49-F238E27FC236}">
                <a16:creationId xmlns:a16="http://schemas.microsoft.com/office/drawing/2014/main" id="{D3F7A7A2-8C1E-46BF-9750-CC15D237C01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42738" y="909000"/>
            <a:ext cx="5654494"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a:extLst>
              <a:ext uri="{FF2B5EF4-FFF2-40B4-BE49-F238E27FC236}">
                <a16:creationId xmlns:a16="http://schemas.microsoft.com/office/drawing/2014/main" id="{D490F620-C502-4193-BA39-B5D3BA2D116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72336" y="3618000"/>
            <a:ext cx="4595298"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9482207"/>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a:extLst>
              <a:ext uri="{FF2B5EF4-FFF2-40B4-BE49-F238E27FC236}">
                <a16:creationId xmlns:a16="http://schemas.microsoft.com/office/drawing/2014/main" id="{7D6DE195-67C5-40BB-9EFE-11AE8681BAB7}"/>
              </a:ext>
            </a:extLst>
          </p:cNvPr>
          <p:cNvSpPr>
            <a:spLocks noGrp="1"/>
          </p:cNvSpPr>
          <p:nvPr>
            <p:ph type="title"/>
          </p:nvPr>
        </p:nvSpPr>
        <p:spPr/>
        <p:txBody>
          <a:bodyPr/>
          <a:lstStyle/>
          <a:p>
            <a:r>
              <a:rPr lang="zh-CN" altLang="en-US" sz="3186"/>
              <a:t>微管的组装与极性</a:t>
            </a:r>
          </a:p>
        </p:txBody>
      </p:sp>
      <p:sp>
        <p:nvSpPr>
          <p:cNvPr id="74755" name="内容占位符 2">
            <a:extLst>
              <a:ext uri="{FF2B5EF4-FFF2-40B4-BE49-F238E27FC236}">
                <a16:creationId xmlns:a16="http://schemas.microsoft.com/office/drawing/2014/main" id="{AE5D40BF-38FA-4D35-8C9E-CE13500BD198}"/>
              </a:ext>
            </a:extLst>
          </p:cNvPr>
          <p:cNvSpPr>
            <a:spLocks noGrp="1"/>
          </p:cNvSpPr>
          <p:nvPr>
            <p:ph idx="1"/>
          </p:nvPr>
        </p:nvSpPr>
        <p:spPr>
          <a:xfrm>
            <a:off x="824366" y="1219200"/>
            <a:ext cx="4821060" cy="5435604"/>
          </a:xfrm>
        </p:spPr>
        <p:txBody>
          <a:bodyPr>
            <a:normAutofit/>
          </a:bodyPr>
          <a:lstStyle/>
          <a:p>
            <a:pPr>
              <a:lnSpc>
                <a:spcPct val="150000"/>
              </a:lnSpc>
            </a:pPr>
            <a:r>
              <a:rPr lang="en-US" altLang="zh-CN" sz="2000" b="1" dirty="0">
                <a:solidFill>
                  <a:srgbClr val="0033CC"/>
                </a:solidFill>
              </a:rPr>
              <a:t>13 </a:t>
            </a:r>
            <a:r>
              <a:rPr lang="zh-CN" altLang="en-US" sz="2000" b="1" dirty="0">
                <a:solidFill>
                  <a:srgbClr val="0033CC"/>
                </a:solidFill>
              </a:rPr>
              <a:t>根原纤丝（</a:t>
            </a:r>
            <a:r>
              <a:rPr lang="en-US" altLang="zh-CN" sz="2000" b="1" dirty="0">
                <a:solidFill>
                  <a:srgbClr val="0033CC"/>
                </a:solidFill>
              </a:rPr>
              <a:t>protofilament</a:t>
            </a:r>
            <a:r>
              <a:rPr lang="zh-CN" altLang="en-US" sz="2000" b="1" dirty="0">
                <a:solidFill>
                  <a:srgbClr val="0033CC"/>
                </a:solidFill>
              </a:rPr>
              <a:t>）</a:t>
            </a:r>
            <a:r>
              <a:rPr lang="zh-CN" altLang="en-US" sz="2000" dirty="0"/>
              <a:t>合拢构成微管的管壁</a:t>
            </a:r>
            <a:endParaRPr lang="en-US" altLang="zh-CN" sz="2000" dirty="0"/>
          </a:p>
          <a:p>
            <a:pPr>
              <a:lnSpc>
                <a:spcPct val="150000"/>
              </a:lnSpc>
            </a:pPr>
            <a:r>
              <a:rPr lang="zh-CN" altLang="en-US" sz="2000" b="1" dirty="0">
                <a:solidFill>
                  <a:srgbClr val="0033CC"/>
                </a:solidFill>
              </a:rPr>
              <a:t>极性：</a:t>
            </a:r>
            <a:r>
              <a:rPr lang="el-GR" altLang="zh-CN" sz="2000" dirty="0"/>
              <a:t>α- </a:t>
            </a:r>
            <a:r>
              <a:rPr lang="zh-CN" altLang="en-US" sz="2000" dirty="0"/>
              <a:t>微管蛋白所在一端为（</a:t>
            </a:r>
            <a:r>
              <a:rPr lang="en-US" altLang="zh-CN" sz="2000" dirty="0"/>
              <a:t>-</a:t>
            </a:r>
            <a:r>
              <a:rPr lang="zh-CN" altLang="en-US" sz="2000" dirty="0"/>
              <a:t>）；</a:t>
            </a:r>
            <a:r>
              <a:rPr lang="el-GR" altLang="zh-CN" sz="2000" dirty="0"/>
              <a:t>β- </a:t>
            </a:r>
            <a:r>
              <a:rPr lang="zh-CN" altLang="en-US" sz="2000" dirty="0"/>
              <a:t>微管蛋白所在一端为（</a:t>
            </a:r>
            <a:r>
              <a:rPr lang="en-US" altLang="zh-CN" sz="2000" dirty="0"/>
              <a:t>+</a:t>
            </a:r>
            <a:r>
              <a:rPr lang="zh-CN" altLang="en-US" sz="2000" dirty="0"/>
              <a:t>）</a:t>
            </a:r>
          </a:p>
        </p:txBody>
      </p:sp>
      <p:pic>
        <p:nvPicPr>
          <p:cNvPr id="74758" name="Picture 8" descr="9">
            <a:extLst>
              <a:ext uri="{FF2B5EF4-FFF2-40B4-BE49-F238E27FC236}">
                <a16:creationId xmlns:a16="http://schemas.microsoft.com/office/drawing/2014/main" id="{BF0BD247-0B92-4E62-A70C-7516D894E46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22461" y="3565003"/>
            <a:ext cx="1904586"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descr="8-19">
            <a:extLst>
              <a:ext uri="{FF2B5EF4-FFF2-40B4-BE49-F238E27FC236}">
                <a16:creationId xmlns:a16="http://schemas.microsoft.com/office/drawing/2014/main" id="{F4A6C882-0A82-48D4-B10F-D8466C23102C}"/>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6113326" y="1045990"/>
            <a:ext cx="5435024" cy="4320000"/>
          </a:xfrm>
          <a:prstGeom prst="rect">
            <a:avLst/>
          </a:prstGeom>
        </p:spPr>
      </p:pic>
      <p:sp>
        <p:nvSpPr>
          <p:cNvPr id="8" name="矩形 7">
            <a:extLst>
              <a:ext uri="{FF2B5EF4-FFF2-40B4-BE49-F238E27FC236}">
                <a16:creationId xmlns:a16="http://schemas.microsoft.com/office/drawing/2014/main" id="{F7508D10-4055-41B6-A12A-2C8C284CDE87}"/>
              </a:ext>
            </a:extLst>
          </p:cNvPr>
          <p:cNvSpPr/>
          <p:nvPr/>
        </p:nvSpPr>
        <p:spPr>
          <a:xfrm>
            <a:off x="3725142" y="5365990"/>
            <a:ext cx="8291108"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8-19 </a:t>
            </a:r>
            <a:r>
              <a:rPr lang="zh-CN" altLang="en-US" sz="1600" b="1" dirty="0">
                <a:solidFill>
                  <a:srgbClr val="0033CC"/>
                </a:solidFill>
                <a:latin typeface="Arial" panose="020B0604020202020204" pitchFamily="34" charset="0"/>
                <a:ea typeface="微软雅黑" panose="020B0503020204020204" pitchFamily="34" charset="-122"/>
              </a:rPr>
              <a:t>微管组装的过程与踏车行为</a:t>
            </a:r>
          </a:p>
          <a:p>
            <a:pPr algn="ctr">
              <a:lnSpc>
                <a:spcPts val="2400"/>
              </a:lnSpc>
            </a:pPr>
            <a:r>
              <a:rPr lang="en-US" altLang="zh-CN" sz="1400" dirty="0">
                <a:latin typeface="Arial" panose="020B0604020202020204" pitchFamily="34" charset="0"/>
                <a:ea typeface="微软雅黑" panose="020B0503020204020204" pitchFamily="34" charset="-122"/>
              </a:rPr>
              <a:t>A. α/β- </a:t>
            </a:r>
            <a:r>
              <a:rPr lang="zh-CN" altLang="en-US" sz="1400" dirty="0">
                <a:latin typeface="Arial" panose="020B0604020202020204" pitchFamily="34" charset="0"/>
                <a:ea typeface="微软雅黑" panose="020B0503020204020204" pitchFamily="34" charset="-122"/>
              </a:rPr>
              <a:t>微管蛋白首先组装成原纤丝；</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原纤丝侧向相互作用形成片层；</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由</a:t>
            </a:r>
            <a:r>
              <a:rPr lang="en-US" altLang="zh-CN" sz="1400" dirty="0">
                <a:latin typeface="Arial" panose="020B0604020202020204" pitchFamily="34" charset="0"/>
                <a:ea typeface="微软雅黑" panose="020B0503020204020204" pitchFamily="34" charset="-122"/>
              </a:rPr>
              <a:t>13 </a:t>
            </a:r>
            <a:r>
              <a:rPr lang="zh-CN" altLang="en-US" sz="1400" dirty="0">
                <a:latin typeface="Arial" panose="020B0604020202020204" pitchFamily="34" charset="0"/>
                <a:ea typeface="微软雅黑" panose="020B0503020204020204" pitchFamily="34" charset="-122"/>
              </a:rPr>
              <a:t>根原纤丝合拢形成的微管，</a:t>
            </a:r>
            <a:r>
              <a:rPr lang="en-US" altLang="zh-CN" sz="1400" dirty="0">
                <a:latin typeface="Arial" panose="020B0604020202020204" pitchFamily="34" charset="0"/>
                <a:ea typeface="微软雅黑" panose="020B0503020204020204" pitchFamily="34" charset="-122"/>
              </a:rPr>
              <a:t>α/β- </a:t>
            </a:r>
            <a:r>
              <a:rPr lang="zh-CN" altLang="en-US" sz="1400" dirty="0">
                <a:latin typeface="Arial" panose="020B0604020202020204" pitchFamily="34" charset="0"/>
                <a:ea typeface="微软雅黑" panose="020B0503020204020204" pitchFamily="34" charset="-122"/>
              </a:rPr>
              <a:t>微管蛋白从两端加入（或解聚）使微管延长（或缩短）。当体系中</a:t>
            </a:r>
            <a:r>
              <a:rPr lang="en-US" altLang="zh-CN" sz="1400" dirty="0">
                <a:latin typeface="Arial" panose="020B0604020202020204" pitchFamily="34" charset="0"/>
                <a:ea typeface="微软雅黑" panose="020B0503020204020204" pitchFamily="34" charset="-122"/>
              </a:rPr>
              <a:t>α/β- </a:t>
            </a:r>
            <a:r>
              <a:rPr lang="zh-CN" altLang="en-US" sz="1400" dirty="0">
                <a:latin typeface="Arial" panose="020B0604020202020204" pitchFamily="34" charset="0"/>
                <a:ea typeface="微软雅黑" panose="020B0503020204020204" pitchFamily="34" charset="-122"/>
              </a:rPr>
              <a:t>微管蛋白的浓度处于临界浓度时，微管蛋白在微管的正极端组装的速度与在负极端去组装的速度相等，微管的长度可保持不变</a:t>
            </a:r>
          </a:p>
        </p:txBody>
      </p:sp>
    </p:spTree>
    <p:extLst>
      <p:ext uri="{BB962C8B-B14F-4D97-AF65-F5344CB8AC3E}">
        <p14:creationId xmlns:p14="http://schemas.microsoft.com/office/powerpoint/2010/main" val="3114046296"/>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A8E144A-6B5A-4FE0-9BDC-4C0A6298DD4C}"/>
              </a:ext>
            </a:extLst>
          </p:cNvPr>
          <p:cNvSpPr>
            <a:spLocks noGrp="1"/>
          </p:cNvSpPr>
          <p:nvPr>
            <p:ph type="title"/>
          </p:nvPr>
        </p:nvSpPr>
        <p:spPr/>
        <p:txBody>
          <a:bodyPr/>
          <a:lstStyle/>
          <a:p>
            <a:r>
              <a:rPr lang="zh-CN" altLang="en-US" dirty="0"/>
              <a:t>微管及其功能</a:t>
            </a:r>
          </a:p>
        </p:txBody>
      </p:sp>
      <p:pic>
        <p:nvPicPr>
          <p:cNvPr id="3" name="图片 2" descr="8-18">
            <a:extLst>
              <a:ext uri="{FF2B5EF4-FFF2-40B4-BE49-F238E27FC236}">
                <a16:creationId xmlns:a16="http://schemas.microsoft.com/office/drawing/2014/main" id="{A133442E-32C3-4DE2-B8EC-54584B3BEC9B}"/>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824366" y="1412280"/>
            <a:ext cx="4439065" cy="5400000"/>
          </a:xfrm>
          <a:prstGeom prst="rect">
            <a:avLst/>
          </a:prstGeom>
        </p:spPr>
      </p:pic>
      <p:sp>
        <p:nvSpPr>
          <p:cNvPr id="4" name="矩形 3">
            <a:extLst>
              <a:ext uri="{FF2B5EF4-FFF2-40B4-BE49-F238E27FC236}">
                <a16:creationId xmlns:a16="http://schemas.microsoft.com/office/drawing/2014/main" id="{AEC0344E-02E3-48C6-815A-0095CFFC8240}"/>
              </a:ext>
            </a:extLst>
          </p:cNvPr>
          <p:cNvSpPr/>
          <p:nvPr/>
        </p:nvSpPr>
        <p:spPr>
          <a:xfrm>
            <a:off x="3458817" y="4907913"/>
            <a:ext cx="7908817" cy="190436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8-18 </a:t>
            </a:r>
            <a:r>
              <a:rPr lang="zh-CN" altLang="en-US" sz="1600" b="1" dirty="0">
                <a:solidFill>
                  <a:srgbClr val="0033CC"/>
                </a:solidFill>
                <a:latin typeface="Arial" panose="020B0604020202020204" pitchFamily="34" charset="0"/>
                <a:ea typeface="微软雅黑" panose="020B0503020204020204" pitchFamily="34" charset="-122"/>
              </a:rPr>
              <a:t>微管和微管蛋白</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微管蛋白二聚体的三维结构模型。</a:t>
            </a:r>
            <a:r>
              <a:rPr lang="en-US" altLang="zh-CN" sz="1400" dirty="0">
                <a:latin typeface="Arial" panose="020B0604020202020204" pitchFamily="34" charset="0"/>
                <a:ea typeface="微软雅黑" panose="020B0503020204020204" pitchFamily="34" charset="-122"/>
              </a:rPr>
              <a:t>α- </a:t>
            </a:r>
            <a:r>
              <a:rPr lang="zh-CN" altLang="en-US" sz="1400" dirty="0">
                <a:latin typeface="Arial" panose="020B0604020202020204" pitchFamily="34" charset="0"/>
                <a:ea typeface="微软雅黑" panose="020B0503020204020204" pitchFamily="34" charset="-122"/>
              </a:rPr>
              <a:t>微管蛋白和</a:t>
            </a:r>
            <a:r>
              <a:rPr lang="en-US" altLang="zh-CN" sz="1400" dirty="0">
                <a:latin typeface="Arial" panose="020B0604020202020204" pitchFamily="34" charset="0"/>
                <a:ea typeface="微软雅黑" panose="020B0503020204020204" pitchFamily="34" charset="-122"/>
              </a:rPr>
              <a:t>β- </a:t>
            </a:r>
            <a:r>
              <a:rPr lang="zh-CN" altLang="en-US" sz="1400" dirty="0">
                <a:latin typeface="Arial" panose="020B0604020202020204" pitchFamily="34" charset="0"/>
                <a:ea typeface="微软雅黑" panose="020B0503020204020204" pitchFamily="34" charset="-122"/>
              </a:rPr>
              <a:t>微管蛋白各结合</a:t>
            </a:r>
            <a:r>
              <a:rPr lang="en-US" altLang="zh-CN" sz="1400" dirty="0">
                <a:latin typeface="Arial" panose="020B0604020202020204" pitchFamily="34" charset="0"/>
                <a:ea typeface="微软雅黑" panose="020B0503020204020204" pitchFamily="34" charset="-122"/>
              </a:rPr>
              <a:t>1 </a:t>
            </a:r>
            <a:r>
              <a:rPr lang="zh-CN" altLang="en-US" sz="1400" dirty="0">
                <a:latin typeface="Arial" panose="020B0604020202020204" pitchFamily="34" charset="0"/>
                <a:ea typeface="微软雅黑" panose="020B0503020204020204" pitchFamily="34" charset="-122"/>
              </a:rPr>
              <a:t>分子的</a:t>
            </a:r>
            <a:r>
              <a:rPr lang="en-US" altLang="zh-CN" sz="1400" dirty="0">
                <a:latin typeface="Arial" panose="020B0604020202020204" pitchFamily="34" charset="0"/>
                <a:ea typeface="微软雅黑" panose="020B0503020204020204" pitchFamily="34" charset="-122"/>
              </a:rPr>
              <a:t>GTP</a:t>
            </a:r>
            <a:r>
              <a:rPr lang="zh-CN" altLang="en-US" sz="1400" dirty="0">
                <a:latin typeface="Arial" panose="020B0604020202020204" pitchFamily="34" charset="0"/>
                <a:ea typeface="微软雅黑" panose="020B0503020204020204" pitchFamily="34" charset="-122"/>
              </a:rPr>
              <a:t>，它们在相互作用的界面上呈互补关系；</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微管的结构模式图。上面为微管的横切面，显示由</a:t>
            </a:r>
            <a:r>
              <a:rPr lang="en-US" altLang="zh-CN" sz="1400" dirty="0">
                <a:latin typeface="Arial" panose="020B0604020202020204" pitchFamily="34" charset="0"/>
                <a:ea typeface="微软雅黑" panose="020B0503020204020204" pitchFamily="34" charset="-122"/>
              </a:rPr>
              <a:t>13 </a:t>
            </a:r>
            <a:r>
              <a:rPr lang="zh-CN" altLang="en-US" sz="1400" dirty="0">
                <a:latin typeface="Arial" panose="020B0604020202020204" pitchFamily="34" charset="0"/>
                <a:ea typeface="微软雅黑" panose="020B0503020204020204" pitchFamily="34" charset="-122"/>
              </a:rPr>
              <a:t>个微管蛋白亚基组成的环状结构，下面为一段微管的侧面观，显示</a:t>
            </a:r>
            <a:r>
              <a:rPr lang="en-US" altLang="zh-CN" sz="1400" dirty="0">
                <a:latin typeface="Arial" panose="020B0604020202020204" pitchFamily="34" charset="0"/>
                <a:ea typeface="微软雅黑" panose="020B0503020204020204" pitchFamily="34" charset="-122"/>
              </a:rPr>
              <a:t>13 </a:t>
            </a:r>
            <a:r>
              <a:rPr lang="zh-CN" altLang="en-US" sz="1400" dirty="0">
                <a:latin typeface="Arial" panose="020B0604020202020204" pitchFamily="34" charset="0"/>
                <a:ea typeface="微软雅黑" panose="020B0503020204020204" pitchFamily="34" charset="-122"/>
              </a:rPr>
              <a:t>根原纤丝合拢成微管时的位置关系。</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微管负染后的电镜图像，显示微管蛋白亚基和原纤丝的排列方式。</a:t>
            </a:r>
            <a:r>
              <a:rPr lang="en-US" altLang="zh-CN" sz="1400" dirty="0">
                <a:latin typeface="Arial" panose="020B0604020202020204" pitchFamily="34" charset="0"/>
                <a:ea typeface="微软雅黑" panose="020B0503020204020204" pitchFamily="34" charset="-122"/>
              </a:rPr>
              <a:t>D. </a:t>
            </a:r>
            <a:r>
              <a:rPr lang="zh-CN" altLang="en-US" sz="1400" dirty="0">
                <a:latin typeface="Arial" panose="020B0604020202020204" pitchFamily="34" charset="0"/>
                <a:ea typeface="微软雅黑" panose="020B0503020204020204" pitchFamily="34" charset="-122"/>
              </a:rPr>
              <a:t>免疫荧光染色显示</a:t>
            </a:r>
            <a:r>
              <a:rPr lang="en-US" altLang="zh-CN" sz="1400" dirty="0">
                <a:latin typeface="Arial" panose="020B0604020202020204" pitchFamily="34" charset="0"/>
                <a:ea typeface="微软雅黑" panose="020B0503020204020204" pitchFamily="34" charset="-122"/>
              </a:rPr>
              <a:t>HeLa </a:t>
            </a:r>
            <a:r>
              <a:rPr lang="zh-CN" altLang="en-US" sz="1400" dirty="0">
                <a:latin typeface="Arial" panose="020B0604020202020204" pitchFamily="34" charset="0"/>
                <a:ea typeface="微软雅黑" panose="020B0503020204020204" pitchFamily="34" charset="-122"/>
              </a:rPr>
              <a:t>细胞中的微管（绿色）网络结构，大部分微管源自中心体，也有一部分微管并不与中心体（黄色）相连</a:t>
            </a:r>
          </a:p>
        </p:txBody>
      </p:sp>
      <p:pic>
        <p:nvPicPr>
          <p:cNvPr id="7" name="图片 1">
            <a:extLst>
              <a:ext uri="{FF2B5EF4-FFF2-40B4-BE49-F238E27FC236}">
                <a16:creationId xmlns:a16="http://schemas.microsoft.com/office/drawing/2014/main" id="{3081B2DB-3452-44D8-8ED5-7E2185B0815C}"/>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28572" y="1199631"/>
            <a:ext cx="3632715"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
            <a:extLst>
              <a:ext uri="{FF2B5EF4-FFF2-40B4-BE49-F238E27FC236}">
                <a16:creationId xmlns:a16="http://schemas.microsoft.com/office/drawing/2014/main" id="{3DB21FAC-21F5-4C19-B244-6F86B3534CDC}"/>
              </a:ext>
            </a:extLst>
          </p:cNvPr>
          <p:cNvSpPr txBox="1">
            <a:spLocks noChangeArrowheads="1"/>
          </p:cNvSpPr>
          <p:nvPr/>
        </p:nvSpPr>
        <p:spPr bwMode="auto">
          <a:xfrm>
            <a:off x="6928571" y="1184068"/>
            <a:ext cx="3632715" cy="620105"/>
          </a:xfrm>
          <a:prstGeom prst="rect">
            <a:avLst/>
          </a:prstGeom>
          <a:solidFill>
            <a:srgbClr val="FFC000"/>
          </a:solidFill>
          <a:ln>
            <a:noFill/>
          </a:ln>
        </p:spPr>
        <p:txBody>
          <a:bodyPr wrap="square" lIns="63214" tIns="63214" rIns="63214" bIns="63214">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600" b="1" dirty="0">
                <a:ea typeface="MS PGothic" panose="020B0600070205080204" pitchFamily="34" charset="-128"/>
              </a:rPr>
              <a:t>Microtubules reorganize during the cell cycle </a:t>
            </a:r>
          </a:p>
        </p:txBody>
      </p:sp>
    </p:spTree>
    <p:extLst>
      <p:ext uri="{BB962C8B-B14F-4D97-AF65-F5344CB8AC3E}">
        <p14:creationId xmlns:p14="http://schemas.microsoft.com/office/powerpoint/2010/main" val="4287929073"/>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a:extLst>
              <a:ext uri="{FF2B5EF4-FFF2-40B4-BE49-F238E27FC236}">
                <a16:creationId xmlns:a16="http://schemas.microsoft.com/office/drawing/2014/main" id="{3A2661E0-0DD7-451E-81E1-9C852B60424A}"/>
              </a:ext>
            </a:extLst>
          </p:cNvPr>
          <p:cNvSpPr>
            <a:spLocks noGrp="1"/>
          </p:cNvSpPr>
          <p:nvPr>
            <p:ph type="title"/>
          </p:nvPr>
        </p:nvSpPr>
        <p:spPr/>
        <p:txBody>
          <a:bodyPr/>
          <a:lstStyle/>
          <a:p>
            <a:r>
              <a:rPr lang="zh-CN" altLang="en-US" dirty="0"/>
              <a:t>细胞内微管的</a:t>
            </a:r>
            <a:r>
              <a:rPr lang="en-US" altLang="zh-CN" dirty="0"/>
              <a:t>3</a:t>
            </a:r>
            <a:r>
              <a:rPr lang="zh-CN" altLang="en-US" dirty="0"/>
              <a:t>种类型</a:t>
            </a:r>
          </a:p>
        </p:txBody>
      </p:sp>
      <p:sp>
        <p:nvSpPr>
          <p:cNvPr id="75779" name="内容占位符 3">
            <a:extLst>
              <a:ext uri="{FF2B5EF4-FFF2-40B4-BE49-F238E27FC236}">
                <a16:creationId xmlns:a16="http://schemas.microsoft.com/office/drawing/2014/main" id="{0A23935D-AC34-4937-82DA-E153EB24B755}"/>
              </a:ext>
            </a:extLst>
          </p:cNvPr>
          <p:cNvSpPr>
            <a:spLocks noGrp="1"/>
          </p:cNvSpPr>
          <p:nvPr>
            <p:ph idx="1"/>
          </p:nvPr>
        </p:nvSpPr>
        <p:spPr/>
        <p:txBody>
          <a:bodyPr>
            <a:normAutofit/>
          </a:bodyPr>
          <a:lstStyle/>
          <a:p>
            <a:pPr>
              <a:lnSpc>
                <a:spcPct val="150000"/>
              </a:lnSpc>
              <a:spcAft>
                <a:spcPts val="600"/>
              </a:spcAft>
            </a:pPr>
            <a:r>
              <a:rPr lang="zh-CN" altLang="en-US" sz="2000" b="1" dirty="0">
                <a:solidFill>
                  <a:srgbClr val="0033CC"/>
                </a:solidFill>
              </a:rPr>
              <a:t>单管：</a:t>
            </a:r>
            <a:r>
              <a:rPr lang="zh-CN" altLang="en-US" sz="2000" dirty="0"/>
              <a:t>细胞质微管或纺锤体微管</a:t>
            </a:r>
            <a:endParaRPr lang="en-US" altLang="zh-CN" sz="2000" dirty="0"/>
          </a:p>
          <a:p>
            <a:pPr>
              <a:lnSpc>
                <a:spcPct val="150000"/>
              </a:lnSpc>
              <a:spcAft>
                <a:spcPts val="600"/>
              </a:spcAft>
            </a:pPr>
            <a:r>
              <a:rPr lang="zh-CN" altLang="en-US" sz="2000" b="1" dirty="0">
                <a:solidFill>
                  <a:srgbClr val="0033CC"/>
                </a:solidFill>
              </a:rPr>
              <a:t>二联管：</a:t>
            </a:r>
            <a:r>
              <a:rPr lang="zh-CN" altLang="en-US" sz="2000" dirty="0"/>
              <a:t>纤毛或鞭毛中的轴丝微管</a:t>
            </a:r>
            <a:endParaRPr lang="en-US" altLang="zh-CN" sz="2000" dirty="0"/>
          </a:p>
          <a:p>
            <a:pPr>
              <a:lnSpc>
                <a:spcPct val="150000"/>
              </a:lnSpc>
              <a:spcAft>
                <a:spcPts val="600"/>
              </a:spcAft>
            </a:pPr>
            <a:r>
              <a:rPr lang="zh-CN" altLang="en-US" sz="2000" b="1" dirty="0">
                <a:solidFill>
                  <a:srgbClr val="0033CC"/>
                </a:solidFill>
              </a:rPr>
              <a:t>三联管：</a:t>
            </a:r>
            <a:r>
              <a:rPr lang="zh-CN" altLang="en-US" sz="2000" dirty="0"/>
              <a:t>中心体或基体的微管</a:t>
            </a:r>
          </a:p>
        </p:txBody>
      </p:sp>
      <p:pic>
        <p:nvPicPr>
          <p:cNvPr id="75780" name="Picture 2" descr="figure 18-04">
            <a:extLst>
              <a:ext uri="{FF2B5EF4-FFF2-40B4-BE49-F238E27FC236}">
                <a16:creationId xmlns:a16="http://schemas.microsoft.com/office/drawing/2014/main" id="{D5435370-9231-43BF-A185-75B0196488B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86399" y="3937002"/>
            <a:ext cx="8619202" cy="2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3633568"/>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D75ABBFC-CC6F-4168-A52E-5176A5597267}"/>
              </a:ext>
            </a:extLst>
          </p:cNvPr>
          <p:cNvSpPr>
            <a:spLocks noGrp="1"/>
          </p:cNvSpPr>
          <p:nvPr>
            <p:ph type="title"/>
          </p:nvPr>
        </p:nvSpPr>
        <p:spPr/>
        <p:txBody>
          <a:bodyPr/>
          <a:lstStyle/>
          <a:p>
            <a:pPr algn="l"/>
            <a:r>
              <a:rPr lang="zh-CN" altLang="en-US" dirty="0"/>
              <a:t>二、微管的组装和去组装</a:t>
            </a:r>
          </a:p>
        </p:txBody>
      </p:sp>
      <p:pic>
        <p:nvPicPr>
          <p:cNvPr id="76804" name="图片 1">
            <a:extLst>
              <a:ext uri="{FF2B5EF4-FFF2-40B4-BE49-F238E27FC236}">
                <a16:creationId xmlns:a16="http://schemas.microsoft.com/office/drawing/2014/main" id="{6DC01D06-D366-471D-B428-7811724E8C3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2596" y="1350666"/>
            <a:ext cx="5983186" cy="501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矩形 2">
            <a:extLst>
              <a:ext uri="{FF2B5EF4-FFF2-40B4-BE49-F238E27FC236}">
                <a16:creationId xmlns:a16="http://schemas.microsoft.com/office/drawing/2014/main" id="{1DE07ECE-782E-4EA1-9CE4-FC8C0D326DD7}"/>
              </a:ext>
            </a:extLst>
          </p:cNvPr>
          <p:cNvSpPr>
            <a:spLocks noChangeArrowheads="1"/>
          </p:cNvSpPr>
          <p:nvPr/>
        </p:nvSpPr>
        <p:spPr bwMode="auto">
          <a:xfrm>
            <a:off x="1088038" y="6513309"/>
            <a:ext cx="4552303" cy="27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195" dirty="0">
                <a:ea typeface="宋体" panose="02010600030101010101" pitchFamily="2" charset="-122"/>
                <a:cs typeface="Arial" panose="020B0604020202020204" pitchFamily="34" charset="0"/>
              </a:rPr>
              <a:t>http://www.plantcell.org/cgi/content-nw/full/16/10/2546/FIG1</a:t>
            </a:r>
            <a:endParaRPr lang="zh-CN" altLang="en-US" sz="1195" dirty="0">
              <a:ea typeface="宋体" panose="02010600030101010101" pitchFamily="2" charset="-122"/>
              <a:cs typeface="Arial" panose="020B0604020202020204" pitchFamily="34" charset="0"/>
            </a:endParaRPr>
          </a:p>
        </p:txBody>
      </p:sp>
      <p:sp>
        <p:nvSpPr>
          <p:cNvPr id="2" name="矩形 1">
            <a:extLst>
              <a:ext uri="{FF2B5EF4-FFF2-40B4-BE49-F238E27FC236}">
                <a16:creationId xmlns:a16="http://schemas.microsoft.com/office/drawing/2014/main" id="{9B0BE7CC-A8EA-4017-B0D7-87371D82DA2A}"/>
              </a:ext>
            </a:extLst>
          </p:cNvPr>
          <p:cNvSpPr/>
          <p:nvPr/>
        </p:nvSpPr>
        <p:spPr>
          <a:xfrm>
            <a:off x="6592956" y="2542991"/>
            <a:ext cx="5294244" cy="3970318"/>
          </a:xfrm>
          <a:prstGeom prst="rect">
            <a:avLst/>
          </a:prstGeom>
          <a:solidFill>
            <a:srgbClr val="FFC000"/>
          </a:solidFill>
        </p:spPr>
        <p:txBody>
          <a:bodyPr wrap="square">
            <a:spAutoFit/>
          </a:bodyPr>
          <a:lstStyle/>
          <a:p>
            <a:pPr algn="just"/>
            <a:r>
              <a:rPr lang="en-US" altLang="zh-CN" sz="1400" b="1" dirty="0">
                <a:solidFill>
                  <a:srgbClr val="0033CC"/>
                </a:solidFill>
                <a:latin typeface="Arial" panose="020B0604020202020204" pitchFamily="34" charset="0"/>
                <a:cs typeface="Arial" panose="020B0604020202020204" pitchFamily="34" charset="0"/>
              </a:rPr>
              <a:t>Fig. Microtubule Assembly Dynamics and Organization in Higher Plant Cells. </a:t>
            </a:r>
          </a:p>
          <a:p>
            <a:pPr algn="just"/>
            <a:r>
              <a:rPr lang="en-US" altLang="zh-CN" sz="1400" dirty="0">
                <a:latin typeface="Arial" panose="020B0604020202020204" pitchFamily="34" charset="0"/>
                <a:cs typeface="Arial" panose="020B0604020202020204" pitchFamily="34" charset="0"/>
              </a:rPr>
              <a:t>Microtubules are composed of </a:t>
            </a:r>
            <a:r>
              <a:rPr lang="el-GR" altLang="zh-CN" sz="1400" dirty="0">
                <a:latin typeface="Arial" panose="020B0604020202020204" pitchFamily="34" charset="0"/>
                <a:cs typeface="Arial" panose="020B0604020202020204" pitchFamily="34" charset="0"/>
              </a:rPr>
              <a:t>α</a:t>
            </a:r>
            <a:r>
              <a:rPr lang="en-US" altLang="zh-CN" sz="1400" dirty="0">
                <a:latin typeface="Arial" panose="020B0604020202020204" pitchFamily="34" charset="0"/>
                <a:cs typeface="Arial" panose="020B0604020202020204" pitchFamily="34" charset="0"/>
              </a:rPr>
              <a:t>/</a:t>
            </a:r>
            <a:r>
              <a:rPr lang="el-GR" altLang="zh-CN" sz="1400" dirty="0">
                <a:latin typeface="Arial" panose="020B0604020202020204" pitchFamily="34" charset="0"/>
                <a:cs typeface="Arial" panose="020B0604020202020204" pitchFamily="34" charset="0"/>
              </a:rPr>
              <a:t>β</a:t>
            </a:r>
            <a:r>
              <a:rPr lang="en-US" altLang="zh-CN" sz="1400" dirty="0">
                <a:latin typeface="Arial" panose="020B0604020202020204" pitchFamily="34" charset="0"/>
                <a:cs typeface="Arial" panose="020B0604020202020204" pitchFamily="34" charset="0"/>
              </a:rPr>
              <a:t>-tubulin heterodimers that are assembled in a head-to-tail fashion to form linear protofilaments that associate laterally within the typical 13-protofilament, 25-nm microtubule. The </a:t>
            </a:r>
            <a:r>
              <a:rPr lang="el-GR" altLang="zh-CN" sz="1400" dirty="0">
                <a:latin typeface="Arial" panose="020B0604020202020204" pitchFamily="34" charset="0"/>
                <a:cs typeface="Arial" panose="020B0604020202020204" pitchFamily="34" charset="0"/>
              </a:rPr>
              <a:t>β</a:t>
            </a:r>
            <a:r>
              <a:rPr lang="en-US" altLang="zh-CN" sz="1400" dirty="0">
                <a:latin typeface="Arial" panose="020B0604020202020204" pitchFamily="34" charset="0"/>
                <a:cs typeface="Arial" panose="020B0604020202020204" pitchFamily="34" charset="0"/>
              </a:rPr>
              <a:t>-tubulin end is fast growing and the more dynamic end (+end), whereas the </a:t>
            </a:r>
            <a:r>
              <a:rPr lang="el-GR" altLang="zh-CN" sz="1400" dirty="0">
                <a:latin typeface="Arial" panose="020B0604020202020204" pitchFamily="34" charset="0"/>
                <a:cs typeface="Arial" panose="020B0604020202020204" pitchFamily="34" charset="0"/>
              </a:rPr>
              <a:t>α</a:t>
            </a:r>
            <a:r>
              <a:rPr lang="en-US" altLang="zh-CN" sz="1400" dirty="0">
                <a:latin typeface="Arial" panose="020B0604020202020204" pitchFamily="34" charset="0"/>
                <a:cs typeface="Arial" panose="020B0604020202020204" pitchFamily="34" charset="0"/>
              </a:rPr>
              <a:t>-tubulin end is slow growing and the less dynamic end (–end). Under conditions where the minus-ends of the microtubules are anchored, only the freely exposed plus-ends are dynamic and exhibit periods of growth and shortening with stochastic transitions between these two phases (dynamic instability). If both ends of the microtubules are freely accessible to the soluble tubulin subunits, then the assembly dynamics may be marked by net polymerization at the plus-ends and net depolymerization at the minus-ends, thereby leading to a directional subunit flux (shown by the gray subunits) and an apparent repositioning of the polymer over time (treadmilling). </a:t>
            </a:r>
          </a:p>
        </p:txBody>
      </p:sp>
    </p:spTree>
    <p:extLst>
      <p:ext uri="{BB962C8B-B14F-4D97-AF65-F5344CB8AC3E}">
        <p14:creationId xmlns:p14="http://schemas.microsoft.com/office/powerpoint/2010/main" val="4060998330"/>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内容占位符 2">
            <a:extLst>
              <a:ext uri="{FF2B5EF4-FFF2-40B4-BE49-F238E27FC236}">
                <a16:creationId xmlns:a16="http://schemas.microsoft.com/office/drawing/2014/main" id="{31D14A62-4346-42F0-BE1D-72B05AB7C93D}"/>
              </a:ext>
            </a:extLst>
          </p:cNvPr>
          <p:cNvSpPr>
            <a:spLocks noGrp="1"/>
          </p:cNvSpPr>
          <p:nvPr>
            <p:ph idx="1"/>
          </p:nvPr>
        </p:nvSpPr>
        <p:spPr/>
        <p:txBody>
          <a:bodyPr>
            <a:normAutofit/>
          </a:bodyPr>
          <a:lstStyle/>
          <a:p>
            <a:pPr>
              <a:lnSpc>
                <a:spcPct val="150000"/>
              </a:lnSpc>
            </a:pPr>
            <a:r>
              <a:rPr lang="zh-CN" altLang="en-US" sz="2000" dirty="0"/>
              <a:t>微管在体外的组装过程可以分为</a:t>
            </a:r>
            <a:r>
              <a:rPr lang="zh-CN" altLang="en-US" sz="2000" b="1" dirty="0">
                <a:solidFill>
                  <a:srgbClr val="0033CC"/>
                </a:solidFill>
              </a:rPr>
              <a:t>成核（</a:t>
            </a:r>
            <a:r>
              <a:rPr lang="en-US" altLang="zh-CN" sz="2000" b="1" dirty="0">
                <a:solidFill>
                  <a:srgbClr val="0033CC"/>
                </a:solidFill>
              </a:rPr>
              <a:t>nucleation</a:t>
            </a:r>
            <a:r>
              <a:rPr lang="zh-CN" altLang="en-US" sz="2000" b="1" dirty="0">
                <a:solidFill>
                  <a:srgbClr val="0033CC"/>
                </a:solidFill>
              </a:rPr>
              <a:t>）</a:t>
            </a:r>
            <a:r>
              <a:rPr lang="zh-CN" altLang="en-US" sz="2000" dirty="0"/>
              <a:t>和</a:t>
            </a:r>
            <a:r>
              <a:rPr lang="zh-CN" altLang="en-US" sz="2000" b="1" dirty="0">
                <a:solidFill>
                  <a:srgbClr val="0033CC"/>
                </a:solidFill>
              </a:rPr>
              <a:t>延伸（</a:t>
            </a:r>
            <a:r>
              <a:rPr lang="en-US" altLang="zh-CN" sz="2000" b="1" dirty="0">
                <a:solidFill>
                  <a:srgbClr val="0033CC"/>
                </a:solidFill>
              </a:rPr>
              <a:t>elongation</a:t>
            </a:r>
            <a:r>
              <a:rPr lang="zh-CN" altLang="en-US" sz="2000" b="1" dirty="0">
                <a:solidFill>
                  <a:srgbClr val="0033CC"/>
                </a:solidFill>
              </a:rPr>
              <a:t>）</a:t>
            </a:r>
            <a:r>
              <a:rPr lang="zh-CN" altLang="en-US" sz="2000" dirty="0"/>
              <a:t>两个阶段</a:t>
            </a:r>
            <a:endParaRPr lang="en-US" altLang="zh-CN" sz="2000" dirty="0"/>
          </a:p>
          <a:p>
            <a:pPr>
              <a:lnSpc>
                <a:spcPct val="150000"/>
              </a:lnSpc>
            </a:pPr>
            <a:r>
              <a:rPr lang="zh-CN" altLang="en-US" sz="2000" dirty="0"/>
              <a:t>微管的组装速度同样与其底物（携带</a:t>
            </a:r>
            <a:r>
              <a:rPr lang="en-US" altLang="zh-CN" sz="2000" dirty="0"/>
              <a:t>GTP </a:t>
            </a:r>
            <a:r>
              <a:rPr lang="zh-CN" altLang="en-US" sz="2000" dirty="0"/>
              <a:t>的</a:t>
            </a:r>
            <a:r>
              <a:rPr lang="en-US" altLang="zh-CN" sz="2000" dirty="0"/>
              <a:t>α/β- </a:t>
            </a:r>
            <a:r>
              <a:rPr lang="zh-CN" altLang="en-US" sz="2000" dirty="0"/>
              <a:t>微管蛋白）的浓度呈正相关</a:t>
            </a:r>
          </a:p>
        </p:txBody>
      </p:sp>
      <p:pic>
        <p:nvPicPr>
          <p:cNvPr id="80903" name="Picture 2" descr="figure 18-12">
            <a:extLst>
              <a:ext uri="{FF2B5EF4-FFF2-40B4-BE49-F238E27FC236}">
                <a16:creationId xmlns:a16="http://schemas.microsoft.com/office/drawing/2014/main" id="{4483FBC2-3405-4977-BBD1-F0681B7B5CC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45294" y="2693180"/>
            <a:ext cx="4322340"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71D468C4-56E0-46C9-8EC3-8715828AD44E}"/>
              </a:ext>
            </a:extLst>
          </p:cNvPr>
          <p:cNvSpPr>
            <a:spLocks noGrp="1"/>
          </p:cNvSpPr>
          <p:nvPr>
            <p:ph type="title"/>
          </p:nvPr>
        </p:nvSpPr>
        <p:spPr/>
        <p:txBody>
          <a:bodyPr/>
          <a:lstStyle/>
          <a:p>
            <a:r>
              <a:rPr lang="zh-CN" altLang="en-US" dirty="0"/>
              <a:t>微管的体外组装与踏车行为</a:t>
            </a:r>
          </a:p>
        </p:txBody>
      </p:sp>
      <p:pic>
        <p:nvPicPr>
          <p:cNvPr id="9" name="图片 3">
            <a:extLst>
              <a:ext uri="{FF2B5EF4-FFF2-40B4-BE49-F238E27FC236}">
                <a16:creationId xmlns:a16="http://schemas.microsoft.com/office/drawing/2014/main" id="{DBC406D0-D5E9-49EC-B14D-04958CA1968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4366" y="2693992"/>
            <a:ext cx="5498720"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bg1"/>
                </a:solidFill>
                <a:latin typeface="微软雅黑" panose="020B0503020204020204" pitchFamily="34" charset="-122"/>
                <a:ea typeface="微软雅黑" panose="020B0503020204020204" pitchFamily="34" charset="-122"/>
              </a:rPr>
              <a:t>第一节</a:t>
            </a:r>
          </a:p>
        </p:txBody>
      </p:sp>
      <p:sp>
        <p:nvSpPr>
          <p:cNvPr id="5" name="TextBox 23"/>
          <p:cNvSpPr txBox="1"/>
          <p:nvPr/>
        </p:nvSpPr>
        <p:spPr>
          <a:xfrm>
            <a:off x="5121256" y="2436284"/>
            <a:ext cx="2781531"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微丝的组成及其组装</a:t>
            </a:r>
          </a:p>
        </p:txBody>
      </p:sp>
      <p:sp>
        <p:nvSpPr>
          <p:cNvPr id="6" name="TextBox 24"/>
          <p:cNvSpPr txBox="1"/>
          <p:nvPr/>
        </p:nvSpPr>
        <p:spPr>
          <a:xfrm>
            <a:off x="5121256" y="3215337"/>
            <a:ext cx="4063933"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微丝网络结构的调节与细胞运动</a:t>
            </a:r>
          </a:p>
        </p:txBody>
      </p:sp>
      <p:sp>
        <p:nvSpPr>
          <p:cNvPr id="7" name="TextBox 25"/>
          <p:cNvSpPr txBox="1"/>
          <p:nvPr/>
        </p:nvSpPr>
        <p:spPr>
          <a:xfrm>
            <a:off x="5121256" y="3994390"/>
            <a:ext cx="4320413"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肌球蛋白：依赖于微丝的分子马达</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微丝与细胞运动</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solidFill>
                <a:schemeClr val="tx1"/>
              </a:solidFill>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2525050"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肌细胞的收缩运动</a:t>
            </a:r>
          </a:p>
        </p:txBody>
      </p:sp>
    </p:spTree>
    <p:extLst>
      <p:ext uri="{BB962C8B-B14F-4D97-AF65-F5344CB8AC3E}">
        <p14:creationId xmlns:p14="http://schemas.microsoft.com/office/powerpoint/2010/main" val="18254853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E5DCC-69F7-4C0F-849A-5D3E5C8B5902}"/>
              </a:ext>
            </a:extLst>
          </p:cNvPr>
          <p:cNvSpPr>
            <a:spLocks noGrp="1"/>
          </p:cNvSpPr>
          <p:nvPr>
            <p:ph type="title"/>
          </p:nvPr>
        </p:nvSpPr>
        <p:spPr/>
        <p:txBody>
          <a:bodyPr/>
          <a:lstStyle/>
          <a:p>
            <a:r>
              <a:rPr lang="zh-CN" altLang="en-US" dirty="0"/>
              <a:t>微管的体外组装与踏车行为</a:t>
            </a:r>
          </a:p>
        </p:txBody>
      </p:sp>
      <p:pic>
        <p:nvPicPr>
          <p:cNvPr id="4" name="图片 3" descr="8-20">
            <a:extLst>
              <a:ext uri="{FF2B5EF4-FFF2-40B4-BE49-F238E27FC236}">
                <a16:creationId xmlns:a16="http://schemas.microsoft.com/office/drawing/2014/main" id="{83A73D34-350B-4E42-BF74-2AB697775114}"/>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824366" y="1045856"/>
            <a:ext cx="3341673" cy="3600000"/>
          </a:xfrm>
          <a:prstGeom prst="rect">
            <a:avLst/>
          </a:prstGeom>
        </p:spPr>
      </p:pic>
      <p:sp>
        <p:nvSpPr>
          <p:cNvPr id="5" name="矩形 4">
            <a:extLst>
              <a:ext uri="{FF2B5EF4-FFF2-40B4-BE49-F238E27FC236}">
                <a16:creationId xmlns:a16="http://schemas.microsoft.com/office/drawing/2014/main" id="{070264C3-F7F6-4A0C-9365-8E4F052E0D72}"/>
              </a:ext>
            </a:extLst>
          </p:cNvPr>
          <p:cNvSpPr/>
          <p:nvPr/>
        </p:nvSpPr>
        <p:spPr>
          <a:xfrm>
            <a:off x="0" y="4645856"/>
            <a:ext cx="5879589" cy="221214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8-20 </a:t>
            </a:r>
            <a:r>
              <a:rPr lang="zh-CN" altLang="en-US" sz="1600" b="1" dirty="0">
                <a:solidFill>
                  <a:srgbClr val="0033CC"/>
                </a:solidFill>
                <a:latin typeface="Arial" panose="020B0604020202020204" pitchFamily="34" charset="0"/>
                <a:ea typeface="微软雅黑" panose="020B0503020204020204" pitchFamily="34" charset="-122"/>
              </a:rPr>
              <a:t>微管的动态不稳定性依赖于微管末端</a:t>
            </a:r>
            <a:r>
              <a:rPr lang="en-US" altLang="zh-CN" sz="1600" b="1" dirty="0">
                <a:solidFill>
                  <a:srgbClr val="0033CC"/>
                </a:solidFill>
                <a:latin typeface="Arial" panose="020B0604020202020204" pitchFamily="34" charset="0"/>
                <a:ea typeface="微软雅黑" panose="020B0503020204020204" pitchFamily="34" charset="-122"/>
              </a:rPr>
              <a:t>β- </a:t>
            </a:r>
            <a:r>
              <a:rPr lang="zh-CN" altLang="en-US" sz="1600" b="1" dirty="0">
                <a:solidFill>
                  <a:srgbClr val="0033CC"/>
                </a:solidFill>
                <a:latin typeface="Arial" panose="020B0604020202020204" pitchFamily="34" charset="0"/>
                <a:ea typeface="微软雅黑" panose="020B0503020204020204" pitchFamily="34" charset="-122"/>
              </a:rPr>
              <a:t>微管蛋白上</a:t>
            </a:r>
            <a:r>
              <a:rPr lang="en-US" altLang="zh-CN" sz="1600" b="1" dirty="0">
                <a:solidFill>
                  <a:srgbClr val="0033CC"/>
                </a:solidFill>
                <a:latin typeface="Arial" panose="020B0604020202020204" pitchFamily="34" charset="0"/>
                <a:ea typeface="微软雅黑" panose="020B0503020204020204" pitchFamily="34" charset="-122"/>
              </a:rPr>
              <a:t>GTP </a:t>
            </a:r>
            <a:r>
              <a:rPr lang="zh-CN" altLang="en-US" sz="1600" b="1" dirty="0">
                <a:solidFill>
                  <a:srgbClr val="0033CC"/>
                </a:solidFill>
                <a:latin typeface="Arial" panose="020B0604020202020204" pitchFamily="34" charset="0"/>
                <a:ea typeface="微软雅黑" panose="020B0503020204020204" pitchFamily="34" charset="-122"/>
              </a:rPr>
              <a:t>的水解与否</a:t>
            </a:r>
          </a:p>
          <a:p>
            <a:pPr algn="ctr">
              <a:lnSpc>
                <a:spcPts val="2400"/>
              </a:lnSpc>
            </a:pPr>
            <a:r>
              <a:rPr lang="zh-CN" altLang="en-US" sz="1400" dirty="0">
                <a:latin typeface="Arial" panose="020B0604020202020204" pitchFamily="34" charset="0"/>
                <a:ea typeface="微软雅黑" panose="020B0503020204020204" pitchFamily="34" charset="-122"/>
              </a:rPr>
              <a:t>当体系中</a:t>
            </a:r>
            <a:r>
              <a:rPr lang="en-US" altLang="zh-CN" sz="1400" dirty="0">
                <a:latin typeface="Arial" panose="020B0604020202020204" pitchFamily="34" charset="0"/>
                <a:ea typeface="微软雅黑" panose="020B0503020204020204" pitchFamily="34" charset="-122"/>
              </a:rPr>
              <a:t>α/β- </a:t>
            </a:r>
            <a:r>
              <a:rPr lang="zh-CN" altLang="en-US" sz="1400" dirty="0">
                <a:latin typeface="Arial" panose="020B0604020202020204" pitchFamily="34" charset="0"/>
                <a:ea typeface="微软雅黑" panose="020B0503020204020204" pitchFamily="34" charset="-122"/>
              </a:rPr>
              <a:t>微管蛋白的浓度高于临界浓度时，微管组装的速度大于</a:t>
            </a:r>
            <a:r>
              <a:rPr lang="en-US" altLang="zh-CN" sz="1400" dirty="0">
                <a:latin typeface="Arial" panose="020B0604020202020204" pitchFamily="34" charset="0"/>
                <a:ea typeface="微软雅黑" panose="020B0503020204020204" pitchFamily="34" charset="-122"/>
              </a:rPr>
              <a:t>GTP </a:t>
            </a:r>
            <a:r>
              <a:rPr lang="zh-CN" altLang="en-US" sz="1400" dirty="0">
                <a:latin typeface="Arial" panose="020B0604020202020204" pitchFamily="34" charset="0"/>
                <a:ea typeface="微软雅黑" panose="020B0503020204020204" pitchFamily="34" charset="-122"/>
              </a:rPr>
              <a:t>水解的速度，在微管末端部位的</a:t>
            </a:r>
            <a:r>
              <a:rPr lang="en-US" altLang="zh-CN" sz="1400" dirty="0">
                <a:latin typeface="Arial" panose="020B0604020202020204" pitchFamily="34" charset="0"/>
                <a:ea typeface="微软雅黑" panose="020B0503020204020204" pitchFamily="34" charset="-122"/>
              </a:rPr>
              <a:t>β- </a:t>
            </a:r>
            <a:r>
              <a:rPr lang="zh-CN" altLang="en-US" sz="1400" dirty="0">
                <a:latin typeface="Arial" panose="020B0604020202020204" pitchFamily="34" charset="0"/>
                <a:ea typeface="微软雅黑" panose="020B0503020204020204" pitchFamily="34" charset="-122"/>
              </a:rPr>
              <a:t>微管蛋白上带有</a:t>
            </a:r>
            <a:r>
              <a:rPr lang="en-US" altLang="zh-CN" sz="1400" dirty="0">
                <a:latin typeface="Arial" panose="020B0604020202020204" pitchFamily="34" charset="0"/>
                <a:ea typeface="微软雅黑" panose="020B0503020204020204" pitchFamily="34" charset="-122"/>
              </a:rPr>
              <a:t>GTP</a:t>
            </a:r>
            <a:r>
              <a:rPr lang="zh-CN" altLang="en-US" sz="1400" dirty="0">
                <a:latin typeface="Arial" panose="020B0604020202020204" pitchFamily="34" charset="0"/>
                <a:ea typeface="微软雅黑" panose="020B0503020204020204" pitchFamily="34" charset="-122"/>
              </a:rPr>
              <a:t>（左侧）。而体系中游离微管蛋白的浓度等于或低于临界浓度时，微管末端的</a:t>
            </a:r>
            <a:r>
              <a:rPr lang="en-US" altLang="zh-CN" sz="1400" dirty="0">
                <a:latin typeface="Arial" panose="020B0604020202020204" pitchFamily="34" charset="0"/>
                <a:ea typeface="微软雅黑" panose="020B0503020204020204" pitchFamily="34" charset="-122"/>
              </a:rPr>
              <a:t>β- </a:t>
            </a:r>
            <a:r>
              <a:rPr lang="zh-CN" altLang="en-US" sz="1400" dirty="0">
                <a:latin typeface="Arial" panose="020B0604020202020204" pitchFamily="34" charset="0"/>
                <a:ea typeface="微软雅黑" panose="020B0503020204020204" pitchFamily="34" charset="-122"/>
              </a:rPr>
              <a:t>微管蛋白上</a:t>
            </a:r>
            <a:r>
              <a:rPr lang="en-US" altLang="zh-CN" sz="1400" dirty="0">
                <a:latin typeface="Arial" panose="020B0604020202020204" pitchFamily="34" charset="0"/>
                <a:ea typeface="微软雅黑" panose="020B0503020204020204" pitchFamily="34" charset="-122"/>
              </a:rPr>
              <a:t>GTP </a:t>
            </a:r>
            <a:r>
              <a:rPr lang="zh-CN" altLang="en-US" sz="1400" dirty="0">
                <a:latin typeface="Arial" panose="020B0604020202020204" pitchFamily="34" charset="0"/>
                <a:ea typeface="微软雅黑" panose="020B0503020204020204" pitchFamily="34" charset="-122"/>
              </a:rPr>
              <a:t>水解的速度可能会高于微管组装的速度，</a:t>
            </a:r>
            <a:r>
              <a:rPr lang="en-US" altLang="zh-CN" sz="1400" dirty="0">
                <a:latin typeface="Arial" panose="020B0604020202020204" pitchFamily="34" charset="0"/>
                <a:ea typeface="微软雅黑" panose="020B0503020204020204" pitchFamily="34" charset="-122"/>
              </a:rPr>
              <a:t>GTP </a:t>
            </a:r>
            <a:r>
              <a:rPr lang="zh-CN" altLang="en-US" sz="1400" dirty="0">
                <a:latin typeface="Arial" panose="020B0604020202020204" pitchFamily="34" charset="0"/>
                <a:ea typeface="微软雅黑" panose="020B0503020204020204" pitchFamily="34" charset="-122"/>
              </a:rPr>
              <a:t>的水解导致微管蛋白聚合物构象的变化，原纤丝发生弯曲，微管倾向于解聚（右侧）</a:t>
            </a:r>
          </a:p>
        </p:txBody>
      </p:sp>
      <p:pic>
        <p:nvPicPr>
          <p:cNvPr id="7" name="Picture 4" descr="CXP69">
            <a:extLst>
              <a:ext uri="{FF2B5EF4-FFF2-40B4-BE49-F238E27FC236}">
                <a16:creationId xmlns:a16="http://schemas.microsoft.com/office/drawing/2014/main" id="{0EFEC752-0D22-4AC0-84A6-C4113C194CE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10180" y="2154804"/>
            <a:ext cx="2781820" cy="45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9BBCA080-DFB8-40DB-8711-9752AC14A91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12853" y="1153856"/>
            <a:ext cx="4262082" cy="349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8476575"/>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a:extLst>
              <a:ext uri="{FF2B5EF4-FFF2-40B4-BE49-F238E27FC236}">
                <a16:creationId xmlns:a16="http://schemas.microsoft.com/office/drawing/2014/main" id="{FA6E6770-FDDB-4DAE-802E-A7D9C69B85B0}"/>
              </a:ext>
            </a:extLst>
          </p:cNvPr>
          <p:cNvSpPr>
            <a:spLocks noGrp="1"/>
          </p:cNvSpPr>
          <p:nvPr>
            <p:ph type="title"/>
          </p:nvPr>
        </p:nvSpPr>
        <p:spPr/>
        <p:txBody>
          <a:bodyPr/>
          <a:lstStyle/>
          <a:p>
            <a:pPr algn="l"/>
            <a:r>
              <a:rPr lang="zh-CN" altLang="en-US" dirty="0"/>
              <a:t>三、微管组织中心（</a:t>
            </a:r>
            <a:r>
              <a:rPr lang="en-US" altLang="zh-CN" dirty="0"/>
              <a:t>MTOC</a:t>
            </a:r>
            <a:r>
              <a:rPr lang="zh-CN" altLang="en-US" dirty="0"/>
              <a:t>）</a:t>
            </a:r>
            <a:r>
              <a:rPr lang="zh-CN" altLang="en-US" dirty="0">
                <a:solidFill>
                  <a:srgbClr val="0033CC"/>
                </a:solidFill>
              </a:rPr>
              <a:t>体内组装 </a:t>
            </a:r>
          </a:p>
        </p:txBody>
      </p:sp>
      <p:sp>
        <p:nvSpPr>
          <p:cNvPr id="88067" name="内容占位符 1">
            <a:extLst>
              <a:ext uri="{FF2B5EF4-FFF2-40B4-BE49-F238E27FC236}">
                <a16:creationId xmlns:a16="http://schemas.microsoft.com/office/drawing/2014/main" id="{C996698A-0749-4011-B12D-CB703A0D18EF}"/>
              </a:ext>
            </a:extLst>
          </p:cNvPr>
          <p:cNvSpPr>
            <a:spLocks noGrp="1"/>
          </p:cNvSpPr>
          <p:nvPr>
            <p:ph idx="1"/>
          </p:nvPr>
        </p:nvSpPr>
        <p:spPr>
          <a:xfrm>
            <a:off x="824366" y="1066800"/>
            <a:ext cx="11062834" cy="5435604"/>
          </a:xfrm>
        </p:spPr>
        <p:txBody>
          <a:bodyPr>
            <a:normAutofit/>
          </a:bodyPr>
          <a:lstStyle/>
          <a:p>
            <a:pPr>
              <a:lnSpc>
                <a:spcPct val="150000"/>
              </a:lnSpc>
              <a:spcBef>
                <a:spcPct val="0"/>
              </a:spcBef>
            </a:pPr>
            <a:r>
              <a:rPr lang="en-US" altLang="zh-CN" sz="2000" b="1" dirty="0">
                <a:solidFill>
                  <a:srgbClr val="0033CC"/>
                </a:solidFill>
              </a:rPr>
              <a:t>MTOC(microtubule organizing centers)</a:t>
            </a:r>
            <a:r>
              <a:rPr lang="zh-CN" altLang="en-US" sz="2000" b="1" dirty="0">
                <a:solidFill>
                  <a:srgbClr val="0033CC"/>
                </a:solidFill>
              </a:rPr>
              <a:t>：</a:t>
            </a:r>
            <a:r>
              <a:rPr lang="zh-CN" altLang="en-US" sz="2000" dirty="0"/>
              <a:t>在细胞内起始微管的成核作用，并使之延伸的结构</a:t>
            </a:r>
            <a:endParaRPr lang="en-US" altLang="zh-CN" sz="2000" dirty="0"/>
          </a:p>
          <a:p>
            <a:pPr>
              <a:lnSpc>
                <a:spcPct val="150000"/>
              </a:lnSpc>
              <a:spcBef>
                <a:spcPct val="0"/>
              </a:spcBef>
            </a:pPr>
            <a:r>
              <a:rPr lang="zh-CN" altLang="en-US" sz="2000" dirty="0"/>
              <a:t>如动物细胞的细胞核附近的</a:t>
            </a:r>
            <a:r>
              <a:rPr lang="zh-CN" altLang="en-US" sz="2000" b="1" dirty="0">
                <a:solidFill>
                  <a:srgbClr val="0033CC"/>
                </a:solidFill>
              </a:rPr>
              <a:t>中心体</a:t>
            </a:r>
            <a:r>
              <a:rPr lang="zh-CN" altLang="en-US" sz="2000" dirty="0"/>
              <a:t>，纤毛和鞭毛基部的</a:t>
            </a:r>
            <a:r>
              <a:rPr lang="zh-CN" altLang="en-US" sz="2000" b="1" dirty="0">
                <a:solidFill>
                  <a:srgbClr val="0033CC"/>
                </a:solidFill>
              </a:rPr>
              <a:t>基体以及上皮细胞顶端面高尔基体的反面网状结构</a:t>
            </a:r>
          </a:p>
        </p:txBody>
      </p:sp>
      <p:sp>
        <p:nvSpPr>
          <p:cNvPr id="2" name="矩形 1">
            <a:extLst>
              <a:ext uri="{FF2B5EF4-FFF2-40B4-BE49-F238E27FC236}">
                <a16:creationId xmlns:a16="http://schemas.microsoft.com/office/drawing/2014/main" id="{7A4224DB-82DE-46DC-8597-ABFD7C0C6ACA}"/>
              </a:ext>
            </a:extLst>
          </p:cNvPr>
          <p:cNvSpPr/>
          <p:nvPr/>
        </p:nvSpPr>
        <p:spPr>
          <a:xfrm>
            <a:off x="8451644" y="6347027"/>
            <a:ext cx="3435556" cy="307777"/>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https://doi.org/10.1016/j.ceb.2016.09.003</a:t>
            </a:r>
            <a:endParaRPr lang="zh-CN" altLang="en-US" sz="1400"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5EC33F22-F56C-4DF8-B483-16FD1AC8F215}"/>
              </a:ext>
            </a:extLst>
          </p:cNvPr>
          <p:cNvSpPr/>
          <p:nvPr/>
        </p:nvSpPr>
        <p:spPr>
          <a:xfrm>
            <a:off x="6553418" y="4881472"/>
            <a:ext cx="5018084" cy="1169551"/>
          </a:xfrm>
          <a:prstGeom prst="rect">
            <a:avLst/>
          </a:prstGeom>
          <a:solidFill>
            <a:srgbClr val="FFC000"/>
          </a:solidFill>
        </p:spPr>
        <p:txBody>
          <a:bodyPr wrap="square">
            <a:spAutoFit/>
          </a:bodyPr>
          <a:lstStyle/>
          <a:p>
            <a:pPr algn="ctr"/>
            <a:r>
              <a:rPr lang="en-US" altLang="zh-CN" sz="1400" b="1" dirty="0">
                <a:latin typeface="Arial" panose="020B0604020202020204" pitchFamily="34" charset="0"/>
                <a:cs typeface="Arial" panose="020B0604020202020204" pitchFamily="34" charset="0"/>
              </a:rPr>
              <a:t>Fig. Organization of MTOCs and microtubules in a variety of cell types</a:t>
            </a:r>
          </a:p>
          <a:p>
            <a:r>
              <a:rPr lang="en-US" altLang="zh-CN" sz="1400" b="1"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Microtubules (red) are organized by MTOCs (blue), the arrangement and localization of which varies with cell type. Drawings are not to scale.</a:t>
            </a:r>
            <a:endParaRPr lang="zh-CN" altLang="en-US" sz="1400" dirty="0">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CD8929BE-A29A-4072-BD27-73D5659C55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921" y="2513280"/>
            <a:ext cx="4632074" cy="4320000"/>
          </a:xfrm>
          <a:prstGeom prst="rect">
            <a:avLst/>
          </a:prstGeom>
        </p:spPr>
      </p:pic>
    </p:spTree>
    <p:extLst>
      <p:ext uri="{BB962C8B-B14F-4D97-AF65-F5344CB8AC3E}">
        <p14:creationId xmlns:p14="http://schemas.microsoft.com/office/powerpoint/2010/main" val="2875390482"/>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CE72348-BC1B-4B8D-B3E2-D4A9579DC6AB}"/>
              </a:ext>
            </a:extLst>
          </p:cNvPr>
          <p:cNvSpPr>
            <a:spLocks noGrp="1"/>
          </p:cNvSpPr>
          <p:nvPr>
            <p:ph type="title"/>
          </p:nvPr>
        </p:nvSpPr>
        <p:spPr/>
        <p:txBody>
          <a:bodyPr/>
          <a:lstStyle/>
          <a:p>
            <a:r>
              <a:rPr lang="zh-CN" altLang="en-US" dirty="0"/>
              <a:t>（一）中心体 </a:t>
            </a:r>
          </a:p>
        </p:txBody>
      </p:sp>
      <p:sp>
        <p:nvSpPr>
          <p:cNvPr id="2" name="内容占位符 1">
            <a:extLst>
              <a:ext uri="{FF2B5EF4-FFF2-40B4-BE49-F238E27FC236}">
                <a16:creationId xmlns:a16="http://schemas.microsoft.com/office/drawing/2014/main" id="{36FB0491-A90A-487A-8510-820E14063A13}"/>
              </a:ext>
            </a:extLst>
          </p:cNvPr>
          <p:cNvSpPr>
            <a:spLocks noGrp="1"/>
          </p:cNvSpPr>
          <p:nvPr>
            <p:ph idx="1"/>
          </p:nvPr>
        </p:nvSpPr>
        <p:spPr>
          <a:xfrm>
            <a:off x="824366" y="1066800"/>
            <a:ext cx="5164954" cy="5435604"/>
          </a:xfrm>
        </p:spPr>
        <p:txBody>
          <a:bodyPr>
            <a:normAutofit/>
          </a:bodyPr>
          <a:lstStyle/>
          <a:p>
            <a:pPr>
              <a:lnSpc>
                <a:spcPct val="150000"/>
              </a:lnSpc>
            </a:pPr>
            <a:r>
              <a:rPr lang="zh-CN" altLang="en-US" sz="1800" dirty="0"/>
              <a:t>中心体含有</a:t>
            </a:r>
            <a:r>
              <a:rPr lang="zh-CN" altLang="en-US" sz="1800" b="1" dirty="0">
                <a:solidFill>
                  <a:srgbClr val="0033CC"/>
                </a:solidFill>
              </a:rPr>
              <a:t>一对彼此垂直的桶状中心粒</a:t>
            </a:r>
          </a:p>
          <a:p>
            <a:pPr>
              <a:lnSpc>
                <a:spcPct val="150000"/>
              </a:lnSpc>
            </a:pPr>
            <a:r>
              <a:rPr lang="zh-CN" altLang="en-US" sz="1800" dirty="0"/>
              <a:t>无定形的中心粒外周物质；</a:t>
            </a:r>
            <a:r>
              <a:rPr lang="en-US" altLang="zh-CN" sz="1800" b="1" dirty="0">
                <a:solidFill>
                  <a:srgbClr val="0033CC"/>
                </a:solidFill>
              </a:rPr>
              <a:t>9</a:t>
            </a:r>
            <a:r>
              <a:rPr lang="zh-CN" altLang="en-US" sz="1800" b="1" dirty="0">
                <a:solidFill>
                  <a:srgbClr val="0033CC"/>
                </a:solidFill>
              </a:rPr>
              <a:t>组三联体微管</a:t>
            </a:r>
          </a:p>
          <a:p>
            <a:pPr>
              <a:lnSpc>
                <a:spcPct val="150000"/>
              </a:lnSpc>
            </a:pPr>
            <a:r>
              <a:rPr lang="zh-CN" altLang="en-US" sz="1800" dirty="0"/>
              <a:t>微管起源于中心粒外周物质区域（</a:t>
            </a:r>
            <a:r>
              <a:rPr lang="en-US" altLang="zh-CN" sz="1800" dirty="0"/>
              <a:t>PCM</a:t>
            </a:r>
            <a:r>
              <a:rPr lang="zh-CN" altLang="en-US" sz="1800" dirty="0"/>
              <a:t>） </a:t>
            </a:r>
            <a:endParaRPr lang="en-US" altLang="zh-CN" sz="1800" dirty="0"/>
          </a:p>
          <a:p>
            <a:pPr>
              <a:lnSpc>
                <a:spcPct val="150000"/>
              </a:lnSpc>
            </a:pPr>
            <a:r>
              <a:rPr lang="en-US" altLang="zh-CN" sz="1800" b="1" dirty="0">
                <a:solidFill>
                  <a:srgbClr val="0033CC"/>
                </a:solidFill>
              </a:rPr>
              <a:t>γ- </a:t>
            </a:r>
            <a:r>
              <a:rPr lang="zh-CN" altLang="en-US" sz="1800" b="1" dirty="0">
                <a:solidFill>
                  <a:srgbClr val="0033CC"/>
                </a:solidFill>
              </a:rPr>
              <a:t>微管蛋白</a:t>
            </a:r>
            <a:r>
              <a:rPr lang="zh-CN" altLang="en-US" sz="1800" dirty="0"/>
              <a:t>在中心体的周质中形成的环状结构可诱导微管的成核与组装</a:t>
            </a:r>
          </a:p>
          <a:p>
            <a:pPr>
              <a:lnSpc>
                <a:spcPct val="150000"/>
              </a:lnSpc>
            </a:pPr>
            <a:endParaRPr lang="zh-CN" altLang="en-US" sz="1800" dirty="0"/>
          </a:p>
        </p:txBody>
      </p:sp>
      <p:pic>
        <p:nvPicPr>
          <p:cNvPr id="3" name="图片 2" descr="8-21">
            <a:extLst>
              <a:ext uri="{FF2B5EF4-FFF2-40B4-BE49-F238E27FC236}">
                <a16:creationId xmlns:a16="http://schemas.microsoft.com/office/drawing/2014/main" id="{FF7D49D4-FE97-4F66-B798-A8E5FE964873}"/>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824366" y="3712453"/>
            <a:ext cx="4497653" cy="2700000"/>
          </a:xfrm>
          <a:prstGeom prst="rect">
            <a:avLst/>
          </a:prstGeom>
        </p:spPr>
      </p:pic>
      <p:sp>
        <p:nvSpPr>
          <p:cNvPr id="4" name="矩形 3">
            <a:extLst>
              <a:ext uri="{FF2B5EF4-FFF2-40B4-BE49-F238E27FC236}">
                <a16:creationId xmlns:a16="http://schemas.microsoft.com/office/drawing/2014/main" id="{8ABBDAD5-2E4F-4A32-BFEA-9C1F75D78A6D}"/>
              </a:ext>
            </a:extLst>
          </p:cNvPr>
          <p:cNvSpPr/>
          <p:nvPr/>
        </p:nvSpPr>
        <p:spPr>
          <a:xfrm>
            <a:off x="1340139" y="6486423"/>
            <a:ext cx="3466105"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8-21 </a:t>
            </a:r>
            <a:r>
              <a:rPr lang="zh-CN" altLang="en-US" sz="1600" b="1" dirty="0">
                <a:solidFill>
                  <a:srgbClr val="0033CC"/>
                </a:solidFill>
                <a:latin typeface="Arial" panose="020B0604020202020204" pitchFamily="34" charset="0"/>
                <a:ea typeface="微软雅黑" panose="020B0503020204020204" pitchFamily="34" charset="-122"/>
              </a:rPr>
              <a:t>中心体的微管成核作用</a:t>
            </a:r>
            <a:endParaRPr lang="zh-CN" altLang="en-US" sz="1400" dirty="0">
              <a:latin typeface="Arial" panose="020B0604020202020204" pitchFamily="34" charset="0"/>
              <a:ea typeface="微软雅黑" panose="020B0503020204020204" pitchFamily="34" charset="-122"/>
            </a:endParaRPr>
          </a:p>
        </p:txBody>
      </p:sp>
      <p:pic>
        <p:nvPicPr>
          <p:cNvPr id="6" name="Picture 4" descr="imagepage23">
            <a:extLst>
              <a:ext uri="{FF2B5EF4-FFF2-40B4-BE49-F238E27FC236}">
                <a16:creationId xmlns:a16="http://schemas.microsoft.com/office/drawing/2014/main" id="{97264214-1229-4062-854A-5EB174FF3C0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52185" y="995682"/>
            <a:ext cx="607695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1F4BCB89-265F-4B6A-BBB4-0716AEC8B513}"/>
              </a:ext>
            </a:extLst>
          </p:cNvPr>
          <p:cNvSpPr/>
          <p:nvPr/>
        </p:nvSpPr>
        <p:spPr>
          <a:xfrm>
            <a:off x="6247207" y="5203222"/>
            <a:ext cx="5686907" cy="159659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8-22 </a:t>
            </a:r>
            <a:r>
              <a:rPr lang="zh-CN" altLang="en-US" sz="1600" b="1" dirty="0">
                <a:solidFill>
                  <a:srgbClr val="0033CC"/>
                </a:solidFill>
                <a:latin typeface="Arial" panose="020B0604020202020204" pitchFamily="34" charset="0"/>
                <a:ea typeface="微软雅黑" panose="020B0503020204020204" pitchFamily="34" charset="-122"/>
              </a:rPr>
              <a:t>中心体的结构及微管的成核</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中心体结构示意图，显示成对的中心粒以及外周物质（</a:t>
            </a:r>
            <a:r>
              <a:rPr lang="en-US" altLang="zh-CN" sz="1400" dirty="0">
                <a:latin typeface="Arial" panose="020B0604020202020204" pitchFamily="34" charset="0"/>
                <a:ea typeface="微软雅黑" panose="020B0503020204020204" pitchFamily="34" charset="-122"/>
              </a:rPr>
              <a:t>PCM</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中心粒横切面的电镜照片，显示</a:t>
            </a:r>
            <a:r>
              <a:rPr lang="en-US" altLang="zh-CN" sz="1400" dirty="0">
                <a:latin typeface="Arial" panose="020B0604020202020204" pitchFamily="34" charset="0"/>
                <a:ea typeface="微软雅黑" panose="020B0503020204020204" pitchFamily="34" charset="-122"/>
              </a:rPr>
              <a:t>9 </a:t>
            </a:r>
            <a:r>
              <a:rPr lang="zh-CN" altLang="en-US" sz="1400" dirty="0">
                <a:latin typeface="Arial" panose="020B0604020202020204" pitchFamily="34" charset="0"/>
                <a:ea typeface="微软雅黑" panose="020B0503020204020204" pitchFamily="34" charset="-122"/>
              </a:rPr>
              <a:t>组微管三联体结构呈风车状排列；</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显示一对垂直分布的中心粒及其起源于外周物质的微管；</a:t>
            </a:r>
            <a:r>
              <a:rPr lang="en-US" altLang="zh-CN" sz="1400" dirty="0">
                <a:latin typeface="Arial" panose="020B0604020202020204" pitchFamily="34" charset="0"/>
                <a:ea typeface="微软雅黑" panose="020B0503020204020204" pitchFamily="34" charset="-122"/>
              </a:rPr>
              <a:t>D. </a:t>
            </a:r>
            <a:r>
              <a:rPr lang="zh-CN" altLang="en-US" sz="1400" dirty="0">
                <a:latin typeface="Arial" panose="020B0604020202020204" pitchFamily="34" charset="0"/>
                <a:ea typeface="微软雅黑" panose="020B0503020204020204" pitchFamily="34" charset="-122"/>
              </a:rPr>
              <a:t>大部分中心体微管的组装起始于</a:t>
            </a:r>
            <a:r>
              <a:rPr lang="en-US" altLang="zh-CN" sz="1400" dirty="0">
                <a:latin typeface="Arial" panose="020B0604020202020204" pitchFamily="34" charset="0"/>
                <a:ea typeface="微软雅黑" panose="020B0503020204020204" pitchFamily="34" charset="-122"/>
              </a:rPr>
              <a:t>PCM </a:t>
            </a:r>
            <a:r>
              <a:rPr lang="zh-CN" altLang="en-US" sz="1400" dirty="0">
                <a:latin typeface="Arial" panose="020B0604020202020204" pitchFamily="34" charset="0"/>
                <a:ea typeface="微软雅黑" panose="020B0503020204020204" pitchFamily="34" charset="-122"/>
              </a:rPr>
              <a:t>上的</a:t>
            </a:r>
            <a:r>
              <a:rPr lang="en-US" altLang="zh-CN" sz="1400" dirty="0">
                <a:latin typeface="Arial" panose="020B0604020202020204" pitchFamily="34" charset="0"/>
                <a:ea typeface="微软雅黑" panose="020B0503020204020204" pitchFamily="34" charset="-122"/>
              </a:rPr>
              <a:t>γ- </a:t>
            </a:r>
            <a:r>
              <a:rPr lang="zh-CN" altLang="en-US" sz="1400" dirty="0">
                <a:latin typeface="Arial" panose="020B0604020202020204" pitchFamily="34" charset="0"/>
                <a:ea typeface="微软雅黑" panose="020B0503020204020204" pitchFamily="34" charset="-122"/>
              </a:rPr>
              <a:t>微管蛋白环状复合物</a:t>
            </a:r>
          </a:p>
        </p:txBody>
      </p:sp>
    </p:spTree>
    <p:extLst>
      <p:ext uri="{BB962C8B-B14F-4D97-AF65-F5344CB8AC3E}">
        <p14:creationId xmlns:p14="http://schemas.microsoft.com/office/powerpoint/2010/main" val="2756962746"/>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1422D-EF28-4D59-9D7C-9F78C80F4C3D}"/>
              </a:ext>
            </a:extLst>
          </p:cNvPr>
          <p:cNvSpPr>
            <a:spLocks noGrp="1"/>
          </p:cNvSpPr>
          <p:nvPr>
            <p:ph type="title"/>
          </p:nvPr>
        </p:nvSpPr>
        <p:spPr/>
        <p:txBody>
          <a:bodyPr/>
          <a:lstStyle/>
          <a:p>
            <a:r>
              <a:rPr lang="zh-CN" altLang="en-US" dirty="0"/>
              <a:t>（二）基体和其他微管组织中心 </a:t>
            </a:r>
          </a:p>
        </p:txBody>
      </p:sp>
      <p:sp>
        <p:nvSpPr>
          <p:cNvPr id="5" name="内容占位符 4">
            <a:extLst>
              <a:ext uri="{FF2B5EF4-FFF2-40B4-BE49-F238E27FC236}">
                <a16:creationId xmlns:a16="http://schemas.microsoft.com/office/drawing/2014/main" id="{EC867E4A-BAA2-4DA2-8303-92FB0804778F}"/>
              </a:ext>
            </a:extLst>
          </p:cNvPr>
          <p:cNvSpPr>
            <a:spLocks noGrp="1"/>
          </p:cNvSpPr>
          <p:nvPr>
            <p:ph idx="1"/>
          </p:nvPr>
        </p:nvSpPr>
        <p:spPr>
          <a:xfrm>
            <a:off x="824366" y="1219200"/>
            <a:ext cx="4357235" cy="5435604"/>
          </a:xfrm>
        </p:spPr>
        <p:txBody>
          <a:bodyPr>
            <a:normAutofit/>
          </a:bodyPr>
          <a:lstStyle/>
          <a:p>
            <a:pPr>
              <a:lnSpc>
                <a:spcPct val="150000"/>
              </a:lnSpc>
            </a:pPr>
            <a:r>
              <a:rPr lang="zh-CN" altLang="en-US" sz="2000" b="1" dirty="0">
                <a:solidFill>
                  <a:srgbClr val="0033CC"/>
                </a:solidFill>
              </a:rPr>
              <a:t>基体：</a:t>
            </a:r>
            <a:r>
              <a:rPr lang="en-US" altLang="zh-CN" sz="2000" dirty="0"/>
              <a:t>9 </a:t>
            </a:r>
            <a:r>
              <a:rPr lang="zh-CN" altLang="en-US" sz="2000" dirty="0"/>
              <a:t>组三联体微管；自我复制</a:t>
            </a:r>
            <a:endParaRPr lang="en-US" altLang="zh-CN" sz="2000" dirty="0"/>
          </a:p>
          <a:p>
            <a:pPr>
              <a:lnSpc>
                <a:spcPct val="150000"/>
              </a:lnSpc>
            </a:pPr>
            <a:r>
              <a:rPr lang="zh-CN" altLang="en-US" sz="2000" b="1" dirty="0">
                <a:solidFill>
                  <a:srgbClr val="0033CC"/>
                </a:solidFill>
              </a:rPr>
              <a:t>其他</a:t>
            </a:r>
            <a:r>
              <a:rPr lang="en-US" altLang="zh-CN" sz="2000" b="1" dirty="0">
                <a:solidFill>
                  <a:srgbClr val="0033CC"/>
                </a:solidFill>
              </a:rPr>
              <a:t>MTOC</a:t>
            </a:r>
            <a:r>
              <a:rPr lang="zh-CN" altLang="en-US" sz="2000" b="1" dirty="0">
                <a:solidFill>
                  <a:srgbClr val="0033CC"/>
                </a:solidFill>
              </a:rPr>
              <a:t>：</a:t>
            </a:r>
            <a:r>
              <a:rPr lang="zh-CN" altLang="en-US" sz="2000" dirty="0"/>
              <a:t>高尔基体的反面膜囊区域和上皮细胞的顶端面等</a:t>
            </a:r>
          </a:p>
        </p:txBody>
      </p:sp>
      <p:pic>
        <p:nvPicPr>
          <p:cNvPr id="3" name="Picture 5" descr="imagepage31">
            <a:extLst>
              <a:ext uri="{FF2B5EF4-FFF2-40B4-BE49-F238E27FC236}">
                <a16:creationId xmlns:a16="http://schemas.microsoft.com/office/drawing/2014/main" id="{0CC19BE5-88B7-4CD2-9505-CBB4693BC71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0" y="1143000"/>
            <a:ext cx="536382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CE6C59F1-2DA7-41B7-9B16-780071D9A287}"/>
              </a:ext>
            </a:extLst>
          </p:cNvPr>
          <p:cNvSpPr/>
          <p:nvPr/>
        </p:nvSpPr>
        <p:spPr>
          <a:xfrm>
            <a:off x="5729910" y="5569186"/>
            <a:ext cx="6096000"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8-32 </a:t>
            </a:r>
            <a:r>
              <a:rPr lang="zh-CN" altLang="en-US" sz="1600" b="1" dirty="0">
                <a:solidFill>
                  <a:srgbClr val="0033CC"/>
                </a:solidFill>
                <a:latin typeface="Arial" panose="020B0604020202020204" pitchFamily="34" charset="0"/>
                <a:ea typeface="微软雅黑" panose="020B0503020204020204" pitchFamily="34" charset="-122"/>
              </a:rPr>
              <a:t>基体及轴丝的结构和示意图</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四膜虫纤毛横切面的电镜图像。</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轴丝微管及其附属结构示意图。</a:t>
            </a:r>
            <a:r>
              <a:rPr lang="en-US" altLang="zh-CN" sz="1400" dirty="0">
                <a:latin typeface="Arial" panose="020B0604020202020204" pitchFamily="34" charset="0"/>
                <a:ea typeface="微软雅黑" panose="020B0503020204020204" pitchFamily="34" charset="-122"/>
              </a:rPr>
              <a:t>1. </a:t>
            </a:r>
            <a:r>
              <a:rPr lang="zh-CN" altLang="en-US" sz="1400" dirty="0">
                <a:latin typeface="Arial" panose="020B0604020202020204" pitchFamily="34" charset="0"/>
                <a:ea typeface="微软雅黑" panose="020B0503020204020204" pitchFamily="34" charset="-122"/>
              </a:rPr>
              <a:t>轴丝的横切面，其外围是</a:t>
            </a:r>
            <a:r>
              <a:rPr lang="en-US" altLang="zh-CN" sz="1400" dirty="0">
                <a:latin typeface="Arial" panose="020B0604020202020204" pitchFamily="34" charset="0"/>
                <a:ea typeface="微软雅黑" panose="020B0503020204020204" pitchFamily="34" charset="-122"/>
              </a:rPr>
              <a:t>9 </a:t>
            </a:r>
            <a:r>
              <a:rPr lang="zh-CN" altLang="en-US" sz="1400" dirty="0">
                <a:latin typeface="Arial" panose="020B0604020202020204" pitchFamily="34" charset="0"/>
                <a:ea typeface="微软雅黑" panose="020B0503020204020204" pitchFamily="34" charset="-122"/>
              </a:rPr>
              <a:t>组相互联系的微管二联体，中央是由中央鞘包围的两根微管。</a:t>
            </a:r>
            <a:r>
              <a:rPr lang="en-US" altLang="zh-CN" sz="1400" dirty="0">
                <a:latin typeface="Arial" panose="020B0604020202020204" pitchFamily="34" charset="0"/>
                <a:ea typeface="微软雅黑" panose="020B0503020204020204" pitchFamily="34" charset="-122"/>
              </a:rPr>
              <a:t>2. </a:t>
            </a:r>
            <a:r>
              <a:rPr lang="zh-CN" altLang="en-US" sz="1400" dirty="0">
                <a:latin typeface="Arial" panose="020B0604020202020204" pitchFamily="34" charset="0"/>
                <a:ea typeface="微软雅黑" panose="020B0503020204020204" pitchFamily="34" charset="-122"/>
              </a:rPr>
              <a:t>基体横切面，其外围是</a:t>
            </a:r>
            <a:r>
              <a:rPr lang="en-US" altLang="zh-CN" sz="1400" dirty="0">
                <a:latin typeface="Arial" panose="020B0604020202020204" pitchFamily="34" charset="0"/>
                <a:ea typeface="微软雅黑" panose="020B0503020204020204" pitchFamily="34" charset="-122"/>
              </a:rPr>
              <a:t>9 </a:t>
            </a:r>
            <a:r>
              <a:rPr lang="zh-CN" altLang="en-US" sz="1400" dirty="0">
                <a:latin typeface="Arial" panose="020B0604020202020204" pitchFamily="34" charset="0"/>
                <a:ea typeface="微软雅黑" panose="020B0503020204020204" pitchFamily="34" charset="-122"/>
              </a:rPr>
              <a:t>组相互联系的微管三联体</a:t>
            </a:r>
          </a:p>
        </p:txBody>
      </p:sp>
      <p:pic>
        <p:nvPicPr>
          <p:cNvPr id="6" name="Picture 2" descr="figure 18-05f">
            <a:extLst>
              <a:ext uri="{FF2B5EF4-FFF2-40B4-BE49-F238E27FC236}">
                <a16:creationId xmlns:a16="http://schemas.microsoft.com/office/drawing/2014/main" id="{54892B24-0106-4FD6-94C9-062E465B4B1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07176" y="3429000"/>
            <a:ext cx="3468621"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3461163"/>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611120E8-4879-403C-A76D-8CB33FCFBC36}"/>
              </a:ext>
            </a:extLst>
          </p:cNvPr>
          <p:cNvSpPr>
            <a:spLocks noGrp="1"/>
          </p:cNvSpPr>
          <p:nvPr>
            <p:ph type="title"/>
          </p:nvPr>
        </p:nvSpPr>
        <p:spPr/>
        <p:txBody>
          <a:bodyPr/>
          <a:lstStyle/>
          <a:p>
            <a:pPr algn="l"/>
            <a:r>
              <a:rPr lang="zh-CN" altLang="en-US" dirty="0"/>
              <a:t>四、微管的动力学性质 </a:t>
            </a:r>
          </a:p>
        </p:txBody>
      </p:sp>
      <p:sp>
        <p:nvSpPr>
          <p:cNvPr id="97283" name="内容占位符 2">
            <a:extLst>
              <a:ext uri="{FF2B5EF4-FFF2-40B4-BE49-F238E27FC236}">
                <a16:creationId xmlns:a16="http://schemas.microsoft.com/office/drawing/2014/main" id="{2816F09E-3CE3-40A4-8917-588D213800B5}"/>
              </a:ext>
            </a:extLst>
          </p:cNvPr>
          <p:cNvSpPr>
            <a:spLocks noGrp="1"/>
          </p:cNvSpPr>
          <p:nvPr>
            <p:ph idx="1"/>
          </p:nvPr>
        </p:nvSpPr>
        <p:spPr/>
        <p:txBody>
          <a:bodyPr>
            <a:normAutofit/>
          </a:bodyPr>
          <a:lstStyle/>
          <a:p>
            <a:pPr>
              <a:lnSpc>
                <a:spcPct val="150000"/>
              </a:lnSpc>
              <a:spcAft>
                <a:spcPts val="600"/>
              </a:spcAft>
            </a:pPr>
            <a:r>
              <a:rPr lang="zh-CN" altLang="en-US" sz="2000" dirty="0"/>
              <a:t>微管的稳定性与其所结合的细胞结构组分以及细胞的生理状态相关</a:t>
            </a:r>
            <a:endParaRPr lang="en-US" altLang="zh-CN" sz="2000" dirty="0"/>
          </a:p>
          <a:p>
            <a:pPr>
              <a:lnSpc>
                <a:spcPct val="150000"/>
              </a:lnSpc>
              <a:spcAft>
                <a:spcPts val="600"/>
              </a:spcAft>
            </a:pPr>
            <a:r>
              <a:rPr lang="zh-CN" altLang="en-US" sz="2000" dirty="0"/>
              <a:t>不同状态的微管其稳定性差异很大</a:t>
            </a:r>
            <a:r>
              <a:rPr lang="en-US" altLang="zh-CN" sz="2000" dirty="0"/>
              <a:t> </a:t>
            </a:r>
          </a:p>
          <a:p>
            <a:pPr>
              <a:lnSpc>
                <a:spcPct val="150000"/>
              </a:lnSpc>
              <a:spcAft>
                <a:spcPts val="600"/>
              </a:spcAft>
            </a:pPr>
            <a:r>
              <a:rPr lang="zh-CN" altLang="en-US" sz="2000" dirty="0"/>
              <a:t>在神经元分化过程中的作用</a:t>
            </a:r>
          </a:p>
        </p:txBody>
      </p:sp>
      <p:sp>
        <p:nvSpPr>
          <p:cNvPr id="7" name="矩形 6">
            <a:extLst>
              <a:ext uri="{FF2B5EF4-FFF2-40B4-BE49-F238E27FC236}">
                <a16:creationId xmlns:a16="http://schemas.microsoft.com/office/drawing/2014/main" id="{E0D16065-1080-45C0-AFE7-DA9F3052FED9}"/>
              </a:ext>
            </a:extLst>
          </p:cNvPr>
          <p:cNvSpPr/>
          <p:nvPr/>
        </p:nvSpPr>
        <p:spPr>
          <a:xfrm>
            <a:off x="5526331" y="5471787"/>
            <a:ext cx="6244065"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8-23 </a:t>
            </a:r>
            <a:r>
              <a:rPr lang="zh-CN" altLang="en-US" sz="1600" b="1" dirty="0">
                <a:solidFill>
                  <a:srgbClr val="0033CC"/>
                </a:solidFill>
                <a:latin typeface="Arial" panose="020B0604020202020204" pitchFamily="34" charset="0"/>
                <a:ea typeface="微软雅黑" panose="020B0503020204020204" pitchFamily="34" charset="-122"/>
              </a:rPr>
              <a:t>活细胞内微管的动态不稳定性</a:t>
            </a:r>
          </a:p>
          <a:p>
            <a:pPr algn="ctr">
              <a:lnSpc>
                <a:spcPts val="2400"/>
              </a:lnSpc>
            </a:pPr>
            <a:r>
              <a:rPr lang="zh-CN" altLang="en-US" sz="1400" dirty="0">
                <a:latin typeface="Arial" panose="020B0604020202020204" pitchFamily="34" charset="0"/>
                <a:ea typeface="微软雅黑" panose="020B0503020204020204" pitchFamily="34" charset="-122"/>
              </a:rPr>
              <a:t>将</a:t>
            </a:r>
            <a:r>
              <a:rPr lang="en-US" altLang="zh-CN" sz="1400" dirty="0">
                <a:latin typeface="Arial" panose="020B0604020202020204" pitchFamily="34" charset="0"/>
                <a:ea typeface="微软雅黑" panose="020B0503020204020204" pitchFamily="34" charset="-122"/>
              </a:rPr>
              <a:t>GFP-tubulin </a:t>
            </a:r>
            <a:r>
              <a:rPr lang="zh-CN" altLang="en-US" sz="1400" dirty="0">
                <a:latin typeface="Arial" panose="020B0604020202020204" pitchFamily="34" charset="0"/>
                <a:ea typeface="微软雅黑" panose="020B0503020204020204" pitchFamily="34" charset="-122"/>
              </a:rPr>
              <a:t>转染</a:t>
            </a:r>
            <a:r>
              <a:rPr lang="en-US" altLang="zh-CN" sz="1400" dirty="0">
                <a:latin typeface="Arial" panose="020B0604020202020204" pitchFamily="34" charset="0"/>
                <a:ea typeface="微软雅黑" panose="020B0503020204020204" pitchFamily="34" charset="-122"/>
              </a:rPr>
              <a:t>S2 </a:t>
            </a:r>
            <a:r>
              <a:rPr lang="zh-CN" altLang="en-US" sz="1400" dirty="0">
                <a:latin typeface="Arial" panose="020B0604020202020204" pitchFamily="34" charset="0"/>
                <a:ea typeface="微软雅黑" panose="020B0503020204020204" pitchFamily="34" charset="-122"/>
              </a:rPr>
              <a:t>细胞，该融合蛋白表达后可参与微管的组装。图像显示在细胞边缘的微管交替地缩短和伸长。从左到右每张截图的时间间隔为</a:t>
            </a:r>
            <a:r>
              <a:rPr lang="en-US" altLang="zh-CN" sz="1400" dirty="0">
                <a:latin typeface="Arial" panose="020B0604020202020204" pitchFamily="34" charset="0"/>
                <a:ea typeface="微软雅黑" panose="020B0503020204020204" pitchFamily="34" charset="-122"/>
              </a:rPr>
              <a:t>9 </a:t>
            </a:r>
            <a:r>
              <a:rPr lang="zh-CN" altLang="en-US" sz="1400" dirty="0">
                <a:latin typeface="Arial" panose="020B0604020202020204" pitchFamily="34" charset="0"/>
                <a:ea typeface="微软雅黑" panose="020B0503020204020204" pitchFamily="34" charset="-122"/>
              </a:rPr>
              <a:t>秒，箭头示正处于组装（伸长）或去组装（缩短）过程中的微管</a:t>
            </a:r>
          </a:p>
        </p:txBody>
      </p:sp>
      <p:sp>
        <p:nvSpPr>
          <p:cNvPr id="8" name="object 3">
            <a:extLst>
              <a:ext uri="{FF2B5EF4-FFF2-40B4-BE49-F238E27FC236}">
                <a16:creationId xmlns:a16="http://schemas.microsoft.com/office/drawing/2014/main" id="{01B0458C-FC6A-4918-998C-A6B0AA4DB4D7}"/>
              </a:ext>
            </a:extLst>
          </p:cNvPr>
          <p:cNvSpPr>
            <a:spLocks noChangeAspect="1" noChangeArrowheads="1"/>
          </p:cNvSpPr>
          <p:nvPr/>
        </p:nvSpPr>
        <p:spPr bwMode="auto">
          <a:xfrm>
            <a:off x="68993" y="3506473"/>
            <a:ext cx="4898251" cy="1800000"/>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zh-CN" sz="1792">
              <a:latin typeface="Calibri" panose="020F0502020204030204" pitchFamily="34" charset="0"/>
              <a:ea typeface="宋体" panose="02010600030101010101" pitchFamily="2" charset="-122"/>
            </a:endParaRPr>
          </a:p>
        </p:txBody>
      </p:sp>
      <p:sp>
        <p:nvSpPr>
          <p:cNvPr id="2" name="矩形 1">
            <a:extLst>
              <a:ext uri="{FF2B5EF4-FFF2-40B4-BE49-F238E27FC236}">
                <a16:creationId xmlns:a16="http://schemas.microsoft.com/office/drawing/2014/main" id="{3800E4B6-07EE-46D9-9868-7C0307C43083}"/>
              </a:ext>
            </a:extLst>
          </p:cNvPr>
          <p:cNvSpPr/>
          <p:nvPr/>
        </p:nvSpPr>
        <p:spPr>
          <a:xfrm>
            <a:off x="148505" y="5454475"/>
            <a:ext cx="4898251" cy="1323439"/>
          </a:xfrm>
          <a:prstGeom prst="rect">
            <a:avLst/>
          </a:prstGeom>
          <a:solidFill>
            <a:srgbClr val="FFC000"/>
          </a:solidFill>
        </p:spPr>
        <p:txBody>
          <a:bodyPr wrap="square">
            <a:spAutoFit/>
          </a:bodyPr>
          <a:lstStyle/>
          <a:p>
            <a:r>
              <a:rPr lang="en-US" altLang="zh-CN" sz="1600" b="1" dirty="0">
                <a:solidFill>
                  <a:srgbClr val="0033CC"/>
                </a:solidFill>
                <a:latin typeface="Arial" panose="020B0604020202020204" pitchFamily="34" charset="0"/>
                <a:cs typeface="Arial" panose="020B0604020202020204" pitchFamily="34" charset="0"/>
              </a:rPr>
              <a:t>Dynamic instability </a:t>
            </a:r>
            <a:r>
              <a:rPr lang="en-US" altLang="zh-CN" sz="1600" dirty="0">
                <a:latin typeface="Arial" panose="020B0604020202020204" pitchFamily="34" charset="0"/>
                <a:cs typeface="Arial" panose="020B0604020202020204" pitchFamily="34" charset="0"/>
              </a:rPr>
              <a:t>refers to the fact that growing and shrinking microtubules can coexist in the same region of a cell, and that a given microtubules can switch back and forth between growing and shortening phase.</a:t>
            </a:r>
          </a:p>
        </p:txBody>
      </p:sp>
      <p:pic>
        <p:nvPicPr>
          <p:cNvPr id="4" name="图片 3">
            <a:extLst>
              <a:ext uri="{FF2B5EF4-FFF2-40B4-BE49-F238E27FC236}">
                <a16:creationId xmlns:a16="http://schemas.microsoft.com/office/drawing/2014/main" id="{C660EF5F-2798-48E2-9C5D-76632F6F3C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9067" y="3511555"/>
            <a:ext cx="6902933" cy="1620000"/>
          </a:xfrm>
          <a:prstGeom prst="rect">
            <a:avLst/>
          </a:prstGeom>
        </p:spPr>
      </p:pic>
    </p:spTree>
    <p:extLst>
      <p:ext uri="{BB962C8B-B14F-4D97-AF65-F5344CB8AC3E}">
        <p14:creationId xmlns:p14="http://schemas.microsoft.com/office/powerpoint/2010/main" val="1111217331"/>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内容占位符 2">
            <a:extLst>
              <a:ext uri="{FF2B5EF4-FFF2-40B4-BE49-F238E27FC236}">
                <a16:creationId xmlns:a16="http://schemas.microsoft.com/office/drawing/2014/main" id="{CC631571-4328-4B46-B67C-52C1E0C3A73A}"/>
              </a:ext>
            </a:extLst>
          </p:cNvPr>
          <p:cNvSpPr>
            <a:spLocks noGrp="1"/>
          </p:cNvSpPr>
          <p:nvPr>
            <p:ph idx="1"/>
          </p:nvPr>
        </p:nvSpPr>
        <p:spPr/>
        <p:txBody>
          <a:bodyPr>
            <a:normAutofit/>
          </a:bodyPr>
          <a:lstStyle/>
          <a:p>
            <a:pPr>
              <a:lnSpc>
                <a:spcPct val="150000"/>
              </a:lnSpc>
              <a:spcAft>
                <a:spcPts val="600"/>
              </a:spcAft>
            </a:pPr>
            <a:r>
              <a:rPr lang="zh-CN" altLang="en-US" sz="2000" b="1" dirty="0"/>
              <a:t>秋水仙素</a:t>
            </a:r>
            <a:endParaRPr lang="en-US" altLang="zh-CN" sz="2000" b="1" dirty="0"/>
          </a:p>
          <a:p>
            <a:pPr>
              <a:lnSpc>
                <a:spcPct val="150000"/>
              </a:lnSpc>
              <a:spcAft>
                <a:spcPts val="600"/>
              </a:spcAft>
            </a:pPr>
            <a:r>
              <a:rPr lang="zh-CN" altLang="en-US" sz="2000" b="1" dirty="0"/>
              <a:t>诺考达唑</a:t>
            </a:r>
            <a:endParaRPr lang="en-US" altLang="zh-CN" sz="2000" b="1" dirty="0"/>
          </a:p>
          <a:p>
            <a:pPr>
              <a:lnSpc>
                <a:spcPct val="150000"/>
              </a:lnSpc>
              <a:spcAft>
                <a:spcPts val="600"/>
              </a:spcAft>
            </a:pPr>
            <a:r>
              <a:rPr lang="zh-CN" altLang="en-US" sz="2000" b="1" dirty="0"/>
              <a:t>紫杉醇</a:t>
            </a:r>
            <a:endParaRPr lang="en-US" altLang="zh-CN" sz="2000" b="1" dirty="0"/>
          </a:p>
          <a:p>
            <a:pPr>
              <a:lnSpc>
                <a:spcPct val="150000"/>
              </a:lnSpc>
              <a:spcAft>
                <a:spcPts val="600"/>
              </a:spcAft>
            </a:pPr>
            <a:r>
              <a:rPr lang="zh-CN" altLang="en-US" sz="2000" b="1" dirty="0"/>
              <a:t>长春花（新）碱</a:t>
            </a:r>
          </a:p>
        </p:txBody>
      </p:sp>
      <p:sp>
        <p:nvSpPr>
          <p:cNvPr id="83973" name="object 5">
            <a:extLst>
              <a:ext uri="{FF2B5EF4-FFF2-40B4-BE49-F238E27FC236}">
                <a16:creationId xmlns:a16="http://schemas.microsoft.com/office/drawing/2014/main" id="{87B51BB0-1FB4-49B0-8E3D-8C7ADA605D9A}"/>
              </a:ext>
            </a:extLst>
          </p:cNvPr>
          <p:cNvSpPr txBox="1">
            <a:spLocks noChangeArrowheads="1"/>
          </p:cNvSpPr>
          <p:nvPr/>
        </p:nvSpPr>
        <p:spPr bwMode="auto">
          <a:xfrm>
            <a:off x="1126929" y="4734213"/>
            <a:ext cx="2048127" cy="135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indent="7938">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lnSpc>
                <a:spcPct val="150000"/>
              </a:lnSpc>
              <a:spcBef>
                <a:spcPct val="0"/>
              </a:spcBef>
              <a:buFontTx/>
              <a:buNone/>
            </a:pPr>
            <a:r>
              <a:rPr lang="zh-CN" altLang="zh-CN" sz="1991" b="1" dirty="0">
                <a:solidFill>
                  <a:srgbClr val="0033CC"/>
                </a:solidFill>
                <a:ea typeface="宋体" panose="02010600030101010101" pitchFamily="2" charset="-122"/>
                <a:cs typeface="Arial" panose="020B0604020202020204" pitchFamily="34" charset="0"/>
              </a:rPr>
              <a:t>Colchicine</a:t>
            </a:r>
            <a:endParaRPr lang="en-US" altLang="zh-CN" sz="1991" b="1" dirty="0">
              <a:solidFill>
                <a:srgbClr val="0033CC"/>
              </a:solidFill>
              <a:ea typeface="宋体" panose="02010600030101010101" pitchFamily="2" charset="-122"/>
              <a:cs typeface="Arial" panose="020B0604020202020204" pitchFamily="34" charset="0"/>
            </a:endParaRPr>
          </a:p>
          <a:p>
            <a:pPr eaLnBrk="1" hangingPunct="1">
              <a:lnSpc>
                <a:spcPct val="150000"/>
              </a:lnSpc>
              <a:spcBef>
                <a:spcPct val="0"/>
              </a:spcBef>
              <a:buFontTx/>
              <a:buNone/>
            </a:pPr>
            <a:r>
              <a:rPr lang="zh-CN" altLang="zh-CN" sz="1991" b="1" dirty="0">
                <a:solidFill>
                  <a:srgbClr val="0033CC"/>
                </a:solidFill>
                <a:ea typeface="宋体" panose="02010600030101010101" pitchFamily="2" charset="-122"/>
                <a:cs typeface="Arial" panose="020B0604020202020204" pitchFamily="34" charset="0"/>
              </a:rPr>
              <a:t>Nocodazole </a:t>
            </a:r>
            <a:endParaRPr lang="en-US" altLang="zh-CN" sz="1991" b="1" dirty="0">
              <a:solidFill>
                <a:srgbClr val="0033CC"/>
              </a:solidFill>
              <a:ea typeface="宋体" panose="02010600030101010101" pitchFamily="2" charset="-122"/>
              <a:cs typeface="Arial" panose="020B0604020202020204" pitchFamily="34" charset="0"/>
            </a:endParaRPr>
          </a:p>
          <a:p>
            <a:pPr eaLnBrk="1" hangingPunct="1">
              <a:lnSpc>
                <a:spcPct val="150000"/>
              </a:lnSpc>
              <a:spcBef>
                <a:spcPct val="0"/>
              </a:spcBef>
              <a:buFontTx/>
              <a:buNone/>
            </a:pPr>
            <a:r>
              <a:rPr lang="en-US" altLang="zh-CN" sz="1991" b="1" dirty="0">
                <a:solidFill>
                  <a:srgbClr val="0033CC"/>
                </a:solidFill>
                <a:ea typeface="宋体" panose="02010600030101010101" pitchFamily="2" charset="-122"/>
                <a:cs typeface="Arial" panose="020B0604020202020204" pitchFamily="34" charset="0"/>
              </a:rPr>
              <a:t>Taxol</a:t>
            </a:r>
            <a:r>
              <a:rPr lang="zh-CN" altLang="zh-CN" sz="1991" b="1" dirty="0">
                <a:solidFill>
                  <a:srgbClr val="0033CC"/>
                </a:solidFill>
                <a:ea typeface="宋体" panose="02010600030101010101" pitchFamily="2" charset="-122"/>
                <a:cs typeface="Arial" panose="020B0604020202020204" pitchFamily="34" charset="0"/>
              </a:rPr>
              <a:t> </a:t>
            </a:r>
            <a:endParaRPr lang="en-US" altLang="zh-CN" sz="1991" b="1" dirty="0">
              <a:solidFill>
                <a:srgbClr val="0033CC"/>
              </a:solidFill>
              <a:ea typeface="宋体" panose="02010600030101010101" pitchFamily="2" charset="-122"/>
              <a:cs typeface="Arial" panose="020B0604020202020204" pitchFamily="34" charset="0"/>
            </a:endParaRPr>
          </a:p>
          <a:p>
            <a:pPr eaLnBrk="1" hangingPunct="1">
              <a:lnSpc>
                <a:spcPct val="150000"/>
              </a:lnSpc>
              <a:spcBef>
                <a:spcPct val="0"/>
              </a:spcBef>
              <a:buFontTx/>
              <a:buNone/>
            </a:pPr>
            <a:r>
              <a:rPr lang="zh-CN" altLang="zh-CN" sz="1991" b="1" dirty="0">
                <a:solidFill>
                  <a:srgbClr val="0033CC"/>
                </a:solidFill>
                <a:ea typeface="宋体" panose="02010600030101010101" pitchFamily="2" charset="-122"/>
                <a:cs typeface="Arial" panose="020B0604020202020204" pitchFamily="34" charset="0"/>
              </a:rPr>
              <a:t>Vinblastine</a:t>
            </a:r>
          </a:p>
        </p:txBody>
      </p:sp>
      <p:sp>
        <p:nvSpPr>
          <p:cNvPr id="83974" name="object 6">
            <a:extLst>
              <a:ext uri="{FF2B5EF4-FFF2-40B4-BE49-F238E27FC236}">
                <a16:creationId xmlns:a16="http://schemas.microsoft.com/office/drawing/2014/main" id="{008E9A1F-C315-4601-ACAE-51FA95F91D1A}"/>
              </a:ext>
            </a:extLst>
          </p:cNvPr>
          <p:cNvSpPr txBox="1">
            <a:spLocks noChangeArrowheads="1"/>
          </p:cNvSpPr>
          <p:nvPr/>
        </p:nvSpPr>
        <p:spPr bwMode="auto">
          <a:xfrm>
            <a:off x="2851087" y="4734213"/>
            <a:ext cx="5785642" cy="135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2700">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ts val="3684"/>
              </a:lnSpc>
              <a:spcBef>
                <a:spcPct val="0"/>
              </a:spcBef>
              <a:buNone/>
            </a:pPr>
            <a:r>
              <a:rPr lang="zh-CN" altLang="zh-CN" sz="1792" b="1" dirty="0">
                <a:solidFill>
                  <a:srgbClr val="050508"/>
                </a:solidFill>
                <a:ea typeface="宋体" panose="02010600030101010101" pitchFamily="2" charset="-122"/>
                <a:cs typeface="Arial" panose="020B0604020202020204" pitchFamily="34" charset="0"/>
              </a:rPr>
              <a:t>binds and </a:t>
            </a:r>
            <a:r>
              <a:rPr lang="zh-CN" altLang="zh-CN" sz="1792" b="1" u="sng" dirty="0">
                <a:solidFill>
                  <a:srgbClr val="FF0000"/>
                </a:solidFill>
                <a:ea typeface="宋体" panose="02010600030101010101" pitchFamily="2" charset="-122"/>
                <a:cs typeface="Arial" panose="020B0604020202020204" pitchFamily="34" charset="0"/>
              </a:rPr>
              <a:t>stabilizes </a:t>
            </a:r>
            <a:r>
              <a:rPr lang="zh-CN" altLang="zh-CN" sz="1792" b="1" dirty="0">
                <a:solidFill>
                  <a:srgbClr val="050508"/>
                </a:solidFill>
                <a:ea typeface="宋体" panose="02010600030101010101" pitchFamily="2" charset="-122"/>
                <a:cs typeface="Arial" panose="020B0604020202020204" pitchFamily="34" charset="0"/>
              </a:rPr>
              <a:t>microtubules</a:t>
            </a:r>
            <a:endParaRPr lang="zh-CN" altLang="zh-CN" sz="1792" b="1" dirty="0">
              <a:ea typeface="宋体" panose="02010600030101010101" pitchFamily="2" charset="-122"/>
              <a:cs typeface="Arial" panose="020B0604020202020204" pitchFamily="34" charset="0"/>
            </a:endParaRPr>
          </a:p>
          <a:p>
            <a:pPr>
              <a:lnSpc>
                <a:spcPts val="3684"/>
              </a:lnSpc>
              <a:spcBef>
                <a:spcPct val="0"/>
              </a:spcBef>
              <a:buNone/>
            </a:pPr>
            <a:r>
              <a:rPr lang="zh-CN" altLang="zh-CN" sz="1792" b="1" dirty="0">
                <a:solidFill>
                  <a:srgbClr val="050508"/>
                </a:solidFill>
                <a:ea typeface="宋体" panose="02010600030101010101" pitchFamily="2" charset="-122"/>
                <a:cs typeface="Arial" panose="020B0604020202020204" pitchFamily="34" charset="0"/>
              </a:rPr>
              <a:t>binds subunits and </a:t>
            </a:r>
            <a:r>
              <a:rPr lang="zh-CN" altLang="zh-CN" sz="1792" b="1" u="sng" dirty="0">
                <a:solidFill>
                  <a:srgbClr val="FF0000"/>
                </a:solidFill>
                <a:ea typeface="宋体" panose="02010600030101010101" pitchFamily="2" charset="-122"/>
                <a:cs typeface="Arial" panose="020B0604020202020204" pitchFamily="34" charset="0"/>
              </a:rPr>
              <a:t>prevents their polymeriz</a:t>
            </a:r>
            <a:r>
              <a:rPr lang="en-US" altLang="zh-CN" sz="1792" b="1" u="sng" dirty="0" err="1">
                <a:solidFill>
                  <a:srgbClr val="FF0000"/>
                </a:solidFill>
                <a:ea typeface="宋体" panose="02010600030101010101" pitchFamily="2" charset="-122"/>
                <a:cs typeface="Arial" panose="020B0604020202020204" pitchFamily="34" charset="0"/>
              </a:rPr>
              <a:t>ation</a:t>
            </a:r>
            <a:r>
              <a:rPr lang="zh-CN" altLang="zh-CN" sz="1792" b="1" u="sng" dirty="0">
                <a:solidFill>
                  <a:srgbClr val="FF0000"/>
                </a:solidFill>
                <a:ea typeface="宋体" panose="02010600030101010101" pitchFamily="2" charset="-122"/>
                <a:cs typeface="Arial" panose="020B0604020202020204" pitchFamily="34" charset="0"/>
              </a:rPr>
              <a:t> </a:t>
            </a:r>
            <a:r>
              <a:rPr lang="zh-CN" altLang="zh-CN" sz="1792" b="1" dirty="0">
                <a:solidFill>
                  <a:srgbClr val="050508"/>
                </a:solidFill>
                <a:ea typeface="宋体" panose="02010600030101010101" pitchFamily="2" charset="-122"/>
                <a:cs typeface="Arial" panose="020B0604020202020204" pitchFamily="34" charset="0"/>
              </a:rPr>
              <a:t>binds subunits and </a:t>
            </a:r>
            <a:r>
              <a:rPr lang="zh-CN" altLang="zh-CN" sz="1792" b="1" u="sng" dirty="0">
                <a:solidFill>
                  <a:srgbClr val="FF0000"/>
                </a:solidFill>
                <a:ea typeface="宋体" panose="02010600030101010101" pitchFamily="2" charset="-122"/>
                <a:cs typeface="Arial" panose="020B0604020202020204" pitchFamily="34" charset="0"/>
              </a:rPr>
              <a:t>prevents their polymeriz</a:t>
            </a:r>
            <a:r>
              <a:rPr lang="en-US" altLang="zh-CN" sz="1792" b="1" u="sng" dirty="0" err="1">
                <a:solidFill>
                  <a:srgbClr val="FF0000"/>
                </a:solidFill>
                <a:ea typeface="宋体" panose="02010600030101010101" pitchFamily="2" charset="-122"/>
                <a:cs typeface="Arial" panose="020B0604020202020204" pitchFamily="34" charset="0"/>
              </a:rPr>
              <a:t>ation</a:t>
            </a:r>
            <a:endParaRPr lang="zh-CN" altLang="zh-CN" sz="1792" b="1" u="sng" dirty="0">
              <a:solidFill>
                <a:srgbClr val="FF0000"/>
              </a:solidFill>
              <a:ea typeface="宋体" panose="02010600030101010101" pitchFamily="2" charset="-122"/>
              <a:cs typeface="Arial" panose="020B0604020202020204" pitchFamily="34" charset="0"/>
            </a:endParaRPr>
          </a:p>
          <a:p>
            <a:pPr>
              <a:lnSpc>
                <a:spcPts val="3684"/>
              </a:lnSpc>
              <a:spcBef>
                <a:spcPct val="0"/>
              </a:spcBef>
              <a:buNone/>
            </a:pPr>
            <a:r>
              <a:rPr lang="zh-CN" altLang="zh-CN" sz="1792" b="1" dirty="0">
                <a:solidFill>
                  <a:srgbClr val="050508"/>
                </a:solidFill>
                <a:ea typeface="宋体" panose="02010600030101010101" pitchFamily="2" charset="-122"/>
                <a:cs typeface="Arial" panose="020B0604020202020204" pitchFamily="34" charset="0"/>
              </a:rPr>
              <a:t>binds subunits and </a:t>
            </a:r>
            <a:r>
              <a:rPr lang="zh-CN" altLang="zh-CN" sz="1792" b="1" u="sng" dirty="0">
                <a:solidFill>
                  <a:srgbClr val="FF0000"/>
                </a:solidFill>
                <a:ea typeface="宋体" panose="02010600030101010101" pitchFamily="2" charset="-122"/>
                <a:cs typeface="Arial" panose="020B0604020202020204" pitchFamily="34" charset="0"/>
              </a:rPr>
              <a:t>prevents their polymeriz</a:t>
            </a:r>
            <a:r>
              <a:rPr lang="en-US" altLang="zh-CN" sz="1792" b="1" u="sng" dirty="0" err="1">
                <a:solidFill>
                  <a:srgbClr val="FF0000"/>
                </a:solidFill>
                <a:ea typeface="宋体" panose="02010600030101010101" pitchFamily="2" charset="-122"/>
                <a:cs typeface="Arial" panose="020B0604020202020204" pitchFamily="34" charset="0"/>
              </a:rPr>
              <a:t>ation</a:t>
            </a:r>
            <a:endParaRPr lang="zh-CN" altLang="zh-CN" sz="1792" b="1" u="sng" dirty="0">
              <a:solidFill>
                <a:srgbClr val="FF0000"/>
              </a:solidFill>
              <a:ea typeface="宋体" panose="02010600030101010101" pitchFamily="2" charset="-122"/>
              <a:cs typeface="Arial" panose="020B0604020202020204" pitchFamily="34" charset="0"/>
            </a:endParaRPr>
          </a:p>
        </p:txBody>
      </p:sp>
      <p:sp>
        <p:nvSpPr>
          <p:cNvPr id="3" name="标题 2">
            <a:extLst>
              <a:ext uri="{FF2B5EF4-FFF2-40B4-BE49-F238E27FC236}">
                <a16:creationId xmlns:a16="http://schemas.microsoft.com/office/drawing/2014/main" id="{CC934184-3C1D-4ED7-AA8E-A54D3B443BA8}"/>
              </a:ext>
            </a:extLst>
          </p:cNvPr>
          <p:cNvSpPr>
            <a:spLocks noGrp="1"/>
          </p:cNvSpPr>
          <p:nvPr>
            <p:ph type="title"/>
          </p:nvPr>
        </p:nvSpPr>
        <p:spPr/>
        <p:txBody>
          <a:bodyPr/>
          <a:lstStyle/>
          <a:p>
            <a:r>
              <a:rPr lang="zh-CN" altLang="en-US" dirty="0"/>
              <a:t>作用于微管的特异性药物 </a:t>
            </a:r>
          </a:p>
        </p:txBody>
      </p:sp>
      <p:pic>
        <p:nvPicPr>
          <p:cNvPr id="9" name="Picture 8" descr="Cxe-16A">
            <a:extLst>
              <a:ext uri="{FF2B5EF4-FFF2-40B4-BE49-F238E27FC236}">
                <a16:creationId xmlns:a16="http://schemas.microsoft.com/office/drawing/2014/main" id="{B1F9F276-AFA4-4A19-BA7D-2BBF72AFFD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92279" y="1219200"/>
            <a:ext cx="4975355"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3FBB48A6-E041-45DB-808D-814D68FAA5CB}"/>
              </a:ext>
            </a:extLst>
          </p:cNvPr>
          <p:cNvSpPr/>
          <p:nvPr/>
        </p:nvSpPr>
        <p:spPr>
          <a:xfrm>
            <a:off x="7864293" y="3937002"/>
            <a:ext cx="2031325" cy="338554"/>
          </a:xfrm>
          <a:prstGeom prst="rect">
            <a:avLst/>
          </a:prstGeom>
          <a:solidFill>
            <a:srgbClr val="FFC000"/>
          </a:solidFill>
        </p:spPr>
        <p:txBody>
          <a:bodyPr wrap="none">
            <a:spAutoFit/>
          </a:bodyPr>
          <a:lstStyle/>
          <a:p>
            <a:r>
              <a:rPr lang="zh-CN" altLang="en-US" sz="1600" dirty="0">
                <a:latin typeface="微软雅黑" panose="020B0503020204020204" pitchFamily="34" charset="-122"/>
                <a:ea typeface="微软雅黑" panose="020B0503020204020204" pitchFamily="34" charset="-122"/>
              </a:rPr>
              <a:t>影响微管稳定的因素</a:t>
            </a:r>
          </a:p>
        </p:txBody>
      </p:sp>
    </p:spTree>
    <p:extLst>
      <p:ext uri="{BB962C8B-B14F-4D97-AF65-F5344CB8AC3E}">
        <p14:creationId xmlns:p14="http://schemas.microsoft.com/office/powerpoint/2010/main" val="155198604"/>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AABF226-E845-4B65-AE86-F25BE5A557B1}"/>
              </a:ext>
            </a:extLst>
          </p:cNvPr>
          <p:cNvSpPr>
            <a:spLocks noGrp="1"/>
          </p:cNvSpPr>
          <p:nvPr>
            <p:ph type="title"/>
          </p:nvPr>
        </p:nvSpPr>
        <p:spPr/>
        <p:txBody>
          <a:bodyPr/>
          <a:lstStyle/>
          <a:p>
            <a:r>
              <a:rPr lang="zh-CN" altLang="en-US" dirty="0"/>
              <a:t>五、微管结合蛋白对微管网络结构的调节</a:t>
            </a:r>
          </a:p>
        </p:txBody>
      </p:sp>
      <p:sp>
        <p:nvSpPr>
          <p:cNvPr id="99331" name="内容占位符 2">
            <a:extLst>
              <a:ext uri="{FF2B5EF4-FFF2-40B4-BE49-F238E27FC236}">
                <a16:creationId xmlns:a16="http://schemas.microsoft.com/office/drawing/2014/main" id="{9BE7E28C-855E-4314-AA10-C9B7510674B5}"/>
              </a:ext>
            </a:extLst>
          </p:cNvPr>
          <p:cNvSpPr>
            <a:spLocks noGrp="1"/>
          </p:cNvSpPr>
          <p:nvPr>
            <p:ph idx="1"/>
          </p:nvPr>
        </p:nvSpPr>
        <p:spPr/>
        <p:txBody>
          <a:bodyPr>
            <a:normAutofit/>
          </a:bodyPr>
          <a:lstStyle/>
          <a:p>
            <a:pPr>
              <a:spcAft>
                <a:spcPts val="600"/>
              </a:spcAft>
            </a:pPr>
            <a:r>
              <a:rPr lang="zh-CN" altLang="en-US" sz="2000" b="1" dirty="0"/>
              <a:t>微管结合蛋白（</a:t>
            </a:r>
            <a:r>
              <a:rPr lang="en-US" altLang="zh-CN" sz="2000" b="1" dirty="0"/>
              <a:t>microtubule associated protein, MAP</a:t>
            </a:r>
            <a:r>
              <a:rPr lang="zh-CN" altLang="en-US" sz="2000" b="1" dirty="0"/>
              <a:t>）</a:t>
            </a:r>
            <a:endParaRPr lang="en-US" altLang="zh-CN" sz="2000" b="1" dirty="0"/>
          </a:p>
          <a:p>
            <a:pPr>
              <a:spcAft>
                <a:spcPts val="600"/>
              </a:spcAft>
            </a:pPr>
            <a:r>
              <a:rPr lang="zh-CN" altLang="en-US" sz="2000" b="1" dirty="0">
                <a:solidFill>
                  <a:srgbClr val="0033CC"/>
                </a:solidFill>
              </a:rPr>
              <a:t>微管结合域（</a:t>
            </a:r>
            <a:r>
              <a:rPr lang="en-US" altLang="zh-CN" sz="2000" b="1" dirty="0">
                <a:solidFill>
                  <a:srgbClr val="0033CC"/>
                </a:solidFill>
              </a:rPr>
              <a:t>microtubule binding domain</a:t>
            </a:r>
            <a:r>
              <a:rPr lang="zh-CN" altLang="en-US" sz="2000" b="1" dirty="0">
                <a:solidFill>
                  <a:srgbClr val="0033CC"/>
                </a:solidFill>
              </a:rPr>
              <a:t>）：</a:t>
            </a:r>
            <a:r>
              <a:rPr lang="zh-CN" altLang="en-US" sz="2000" dirty="0"/>
              <a:t>与微管表面相互作用，稳定微管</a:t>
            </a:r>
            <a:endParaRPr lang="en-US" altLang="zh-CN" sz="2000" dirty="0"/>
          </a:p>
          <a:p>
            <a:pPr>
              <a:spcAft>
                <a:spcPts val="600"/>
              </a:spcAft>
            </a:pPr>
            <a:r>
              <a:rPr lang="zh-CN" altLang="en-US" sz="2000" b="1" dirty="0">
                <a:solidFill>
                  <a:srgbClr val="0033CC"/>
                </a:solidFill>
              </a:rPr>
              <a:t>突出于微管表面结构域：</a:t>
            </a:r>
            <a:r>
              <a:rPr lang="zh-CN" altLang="en-US" sz="2000" dirty="0"/>
              <a:t>与相邻微管或细胞结构相作用，对微管网络的结构和功能进行调节</a:t>
            </a:r>
          </a:p>
        </p:txBody>
      </p:sp>
      <p:sp>
        <p:nvSpPr>
          <p:cNvPr id="8" name="矩形 7">
            <a:extLst>
              <a:ext uri="{FF2B5EF4-FFF2-40B4-BE49-F238E27FC236}">
                <a16:creationId xmlns:a16="http://schemas.microsoft.com/office/drawing/2014/main" id="{A4FC46D2-0F74-4242-82F8-35579133266C}"/>
              </a:ext>
            </a:extLst>
          </p:cNvPr>
          <p:cNvSpPr/>
          <p:nvPr/>
        </p:nvSpPr>
        <p:spPr>
          <a:xfrm>
            <a:off x="2567036" y="6474226"/>
            <a:ext cx="7057928" cy="365485"/>
          </a:xfrm>
          <a:prstGeom prst="rect">
            <a:avLst/>
          </a:prstGeom>
          <a:solidFill>
            <a:srgbClr val="FFC000"/>
          </a:solidFill>
        </p:spPr>
        <p:txBody>
          <a:bodyPr wrap="square">
            <a:spAutoFit/>
          </a:bodyPr>
          <a:lstStyle/>
          <a:p>
            <a:pPr algn="ctr">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8-24 MAP2 </a:t>
            </a:r>
            <a:r>
              <a:rPr lang="zh-CN" altLang="en-US" sz="1400" b="1" dirty="0">
                <a:solidFill>
                  <a:srgbClr val="0033CC"/>
                </a:solidFill>
                <a:latin typeface="Arial" panose="020B0604020202020204" pitchFamily="34" charset="0"/>
                <a:ea typeface="微软雅黑" panose="020B0503020204020204" pitchFamily="34" charset="-122"/>
              </a:rPr>
              <a:t>和</a:t>
            </a:r>
            <a:r>
              <a:rPr lang="en-US" altLang="zh-CN" sz="1400" b="1" dirty="0">
                <a:solidFill>
                  <a:srgbClr val="0033CC"/>
                </a:solidFill>
                <a:latin typeface="Arial" panose="020B0604020202020204" pitchFamily="34" charset="0"/>
                <a:ea typeface="微软雅黑" panose="020B0503020204020204" pitchFamily="34" charset="-122"/>
              </a:rPr>
              <a:t>tau </a:t>
            </a:r>
            <a:r>
              <a:rPr lang="zh-CN" altLang="en-US" sz="1400" b="1" dirty="0">
                <a:solidFill>
                  <a:srgbClr val="0033CC"/>
                </a:solidFill>
                <a:latin typeface="Arial" panose="020B0604020202020204" pitchFamily="34" charset="0"/>
                <a:ea typeface="微软雅黑" panose="020B0503020204020204" pitchFamily="34" charset="-122"/>
              </a:rPr>
              <a:t>蛋白诱导产生的微管束的结构</a:t>
            </a:r>
            <a:endParaRPr lang="zh-CN" altLang="en-US" sz="1200" dirty="0">
              <a:latin typeface="Arial" panose="020B0604020202020204" pitchFamily="34" charset="0"/>
              <a:ea typeface="微软雅黑" panose="020B0503020204020204" pitchFamily="34" charset="-122"/>
            </a:endParaRPr>
          </a:p>
        </p:txBody>
      </p:sp>
      <p:pic>
        <p:nvPicPr>
          <p:cNvPr id="4" name="图片 3">
            <a:extLst>
              <a:ext uri="{FF2B5EF4-FFF2-40B4-BE49-F238E27FC236}">
                <a16:creationId xmlns:a16="http://schemas.microsoft.com/office/drawing/2014/main" id="{58DEA6CF-C7C3-4600-BC1E-E951792505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7037" y="2519005"/>
            <a:ext cx="7057927" cy="3960000"/>
          </a:xfrm>
          <a:prstGeom prst="rect">
            <a:avLst/>
          </a:prstGeom>
        </p:spPr>
      </p:pic>
    </p:spTree>
    <p:extLst>
      <p:ext uri="{BB962C8B-B14F-4D97-AF65-F5344CB8AC3E}">
        <p14:creationId xmlns:p14="http://schemas.microsoft.com/office/powerpoint/2010/main" val="3309748064"/>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A83B16F2-30BA-46E9-9BDB-3C199A3F5D9C}"/>
              </a:ext>
            </a:extLst>
          </p:cNvPr>
          <p:cNvSpPr>
            <a:spLocks noGrp="1"/>
          </p:cNvSpPr>
          <p:nvPr>
            <p:ph type="title"/>
          </p:nvPr>
        </p:nvSpPr>
        <p:spPr/>
        <p:txBody>
          <a:bodyPr/>
          <a:lstStyle/>
          <a:p>
            <a:r>
              <a:rPr lang="en-US" altLang="zh-CN" sz="2788" dirty="0"/>
              <a:t>The importance of MAPs for neurite formation</a:t>
            </a:r>
            <a:endParaRPr lang="zh-CN" altLang="en-US" sz="2788" dirty="0"/>
          </a:p>
        </p:txBody>
      </p:sp>
      <p:sp>
        <p:nvSpPr>
          <p:cNvPr id="101379" name="object 5">
            <a:extLst>
              <a:ext uri="{FF2B5EF4-FFF2-40B4-BE49-F238E27FC236}">
                <a16:creationId xmlns:a16="http://schemas.microsoft.com/office/drawing/2014/main" id="{0DFF3E08-7A9F-49E8-8D62-D23CC0EBEF6B}"/>
              </a:ext>
            </a:extLst>
          </p:cNvPr>
          <p:cNvSpPr>
            <a:spLocks noChangeAspect="1" noChangeArrowheads="1"/>
          </p:cNvSpPr>
          <p:nvPr/>
        </p:nvSpPr>
        <p:spPr bwMode="auto">
          <a:xfrm>
            <a:off x="1110860" y="1755245"/>
            <a:ext cx="9970281" cy="39600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zh-CN" sz="1792">
              <a:latin typeface="Calibri" panose="020F0502020204030204" pitchFamily="34" charset="0"/>
              <a:ea typeface="宋体" panose="02010600030101010101" pitchFamily="2" charset="-122"/>
            </a:endParaRPr>
          </a:p>
        </p:txBody>
      </p:sp>
      <p:sp>
        <p:nvSpPr>
          <p:cNvPr id="5" name="object 12">
            <a:extLst>
              <a:ext uri="{FF2B5EF4-FFF2-40B4-BE49-F238E27FC236}">
                <a16:creationId xmlns:a16="http://schemas.microsoft.com/office/drawing/2014/main" id="{A7B59818-646B-4905-86E8-DFAA01B4D903}"/>
              </a:ext>
            </a:extLst>
          </p:cNvPr>
          <p:cNvSpPr txBox="1"/>
          <p:nvPr/>
        </p:nvSpPr>
        <p:spPr>
          <a:xfrm>
            <a:off x="8012964" y="4516938"/>
            <a:ext cx="1647870" cy="430881"/>
          </a:xfrm>
          <a:prstGeom prst="rect">
            <a:avLst/>
          </a:prstGeom>
          <a:solidFill>
            <a:schemeClr val="bg1"/>
          </a:solidFill>
        </p:spPr>
        <p:txBody>
          <a:bodyPr lIns="0" tIns="0" rIns="0" bIns="0" anchor="ctr" anchorCtr="0"/>
          <a:lstStyle/>
          <a:p>
            <a:pPr marL="12644">
              <a:defRPr/>
            </a:pPr>
            <a:r>
              <a:rPr b="1" spc="-5" dirty="0">
                <a:solidFill>
                  <a:srgbClr val="0033CC"/>
                </a:solidFill>
                <a:latin typeface="Arial" panose="020B0604020202020204" pitchFamily="34" charset="0"/>
                <a:ea typeface="宋体" charset="-122"/>
                <a:cs typeface="Arial" panose="020B0604020202020204" pitchFamily="34" charset="0"/>
              </a:rPr>
              <a:t>Lik</a:t>
            </a:r>
            <a:r>
              <a:rPr b="1" dirty="0">
                <a:solidFill>
                  <a:srgbClr val="0033CC"/>
                </a:solidFill>
                <a:latin typeface="Arial" panose="020B0604020202020204" pitchFamily="34" charset="0"/>
                <a:ea typeface="宋体" charset="-122"/>
                <a:cs typeface="Arial" panose="020B0604020202020204" pitchFamily="34" charset="0"/>
              </a:rPr>
              <a:t>e</a:t>
            </a:r>
            <a:r>
              <a:rPr b="1" spc="-9" dirty="0">
                <a:solidFill>
                  <a:srgbClr val="0033CC"/>
                </a:solidFill>
                <a:latin typeface="Arial" panose="020B0604020202020204" pitchFamily="34" charset="0"/>
                <a:ea typeface="宋体" charset="-122"/>
                <a:cs typeface="Arial" panose="020B0604020202020204" pitchFamily="34" charset="0"/>
              </a:rPr>
              <a:t> </a:t>
            </a:r>
            <a:r>
              <a:rPr b="1" spc="-5" dirty="0">
                <a:solidFill>
                  <a:srgbClr val="0033CC"/>
                </a:solidFill>
                <a:latin typeface="Arial" panose="020B0604020202020204" pitchFamily="34" charset="0"/>
                <a:ea typeface="宋体" charset="-122"/>
                <a:cs typeface="Arial" panose="020B0604020202020204" pitchFamily="34" charset="0"/>
              </a:rPr>
              <a:t>dendrite</a:t>
            </a:r>
            <a:endParaRPr dirty="0">
              <a:solidFill>
                <a:srgbClr val="0033CC"/>
              </a:solidFill>
              <a:latin typeface="Arial" panose="020B0604020202020204" pitchFamily="34" charset="0"/>
              <a:ea typeface="宋体" charset="-122"/>
              <a:cs typeface="Arial" panose="020B0604020202020204" pitchFamily="34" charset="0"/>
            </a:endParaRPr>
          </a:p>
        </p:txBody>
      </p:sp>
      <p:sp>
        <p:nvSpPr>
          <p:cNvPr id="6" name="object 9">
            <a:extLst>
              <a:ext uri="{FF2B5EF4-FFF2-40B4-BE49-F238E27FC236}">
                <a16:creationId xmlns:a16="http://schemas.microsoft.com/office/drawing/2014/main" id="{47F7A6EC-1E18-44E9-9942-AA78B52ABA86}"/>
              </a:ext>
            </a:extLst>
          </p:cNvPr>
          <p:cNvSpPr txBox="1"/>
          <p:nvPr/>
        </p:nvSpPr>
        <p:spPr>
          <a:xfrm>
            <a:off x="4556778" y="4571697"/>
            <a:ext cx="1314847" cy="376122"/>
          </a:xfrm>
          <a:prstGeom prst="rect">
            <a:avLst/>
          </a:prstGeom>
          <a:solidFill>
            <a:schemeClr val="bg1"/>
          </a:solidFill>
        </p:spPr>
        <p:txBody>
          <a:bodyPr lIns="0" tIns="0" rIns="0" bIns="0" anchor="ctr" anchorCtr="0"/>
          <a:lstStyle/>
          <a:p>
            <a:pPr marL="12644">
              <a:defRPr/>
            </a:pPr>
            <a:r>
              <a:rPr b="1" spc="-5" dirty="0">
                <a:solidFill>
                  <a:srgbClr val="0033CC"/>
                </a:solidFill>
                <a:latin typeface="Arial" panose="020B0604020202020204" pitchFamily="34" charset="0"/>
                <a:ea typeface="宋体" charset="-122"/>
                <a:cs typeface="Arial" panose="020B0604020202020204" pitchFamily="34" charset="0"/>
              </a:rPr>
              <a:t>Lik</a:t>
            </a:r>
            <a:r>
              <a:rPr b="1" dirty="0">
                <a:solidFill>
                  <a:srgbClr val="0033CC"/>
                </a:solidFill>
                <a:latin typeface="Arial" panose="020B0604020202020204" pitchFamily="34" charset="0"/>
                <a:ea typeface="宋体" charset="-122"/>
                <a:cs typeface="Arial" panose="020B0604020202020204" pitchFamily="34" charset="0"/>
              </a:rPr>
              <a:t>e</a:t>
            </a:r>
            <a:r>
              <a:rPr b="1" spc="-9" dirty="0">
                <a:solidFill>
                  <a:srgbClr val="0033CC"/>
                </a:solidFill>
                <a:latin typeface="Arial" panose="020B0604020202020204" pitchFamily="34" charset="0"/>
                <a:ea typeface="宋体" charset="-122"/>
                <a:cs typeface="Arial" panose="020B0604020202020204" pitchFamily="34" charset="0"/>
              </a:rPr>
              <a:t> </a:t>
            </a:r>
            <a:r>
              <a:rPr b="1" spc="-5" dirty="0">
                <a:solidFill>
                  <a:srgbClr val="0033CC"/>
                </a:solidFill>
                <a:latin typeface="Arial" panose="020B0604020202020204" pitchFamily="34" charset="0"/>
                <a:ea typeface="宋体" charset="-122"/>
                <a:cs typeface="Arial" panose="020B0604020202020204" pitchFamily="34" charset="0"/>
              </a:rPr>
              <a:t>axon</a:t>
            </a:r>
            <a:endParaRPr dirty="0">
              <a:solidFill>
                <a:srgbClr val="0033CC"/>
              </a:solidFill>
              <a:latin typeface="Arial" panose="020B0604020202020204" pitchFamily="34" charset="0"/>
              <a:ea typeface="宋体" charset="-122"/>
              <a:cs typeface="Arial" panose="020B0604020202020204" pitchFamily="34" charset="0"/>
            </a:endParaRPr>
          </a:p>
        </p:txBody>
      </p:sp>
      <p:sp>
        <p:nvSpPr>
          <p:cNvPr id="9" name="object 8">
            <a:extLst>
              <a:ext uri="{FF2B5EF4-FFF2-40B4-BE49-F238E27FC236}">
                <a16:creationId xmlns:a16="http://schemas.microsoft.com/office/drawing/2014/main" id="{05A0A406-12B7-48B3-B2EE-CA3C3254458C}"/>
              </a:ext>
            </a:extLst>
          </p:cNvPr>
          <p:cNvSpPr txBox="1"/>
          <p:nvPr/>
        </p:nvSpPr>
        <p:spPr>
          <a:xfrm>
            <a:off x="8100119" y="6297910"/>
            <a:ext cx="4091881" cy="498767"/>
          </a:xfrm>
          <a:prstGeom prst="rect">
            <a:avLst/>
          </a:prstGeom>
        </p:spPr>
        <p:txBody>
          <a:bodyPr lIns="0" tIns="0" rIns="0" bIns="0" anchor="ctr" anchorCtr="0"/>
          <a:lstStyle/>
          <a:p>
            <a:pPr marL="12644">
              <a:defRPr/>
            </a:pPr>
            <a:r>
              <a:rPr sz="1600" b="1" i="1" dirty="0">
                <a:solidFill>
                  <a:srgbClr val="0033CC"/>
                </a:solidFill>
                <a:latin typeface="Times New Roman"/>
                <a:ea typeface="宋体" charset="-122"/>
                <a:cs typeface="Times New Roman"/>
              </a:rPr>
              <a:t>From</a:t>
            </a:r>
            <a:r>
              <a:rPr sz="1600" b="1" i="1" spc="-5" dirty="0">
                <a:solidFill>
                  <a:srgbClr val="0033CC"/>
                </a:solidFill>
                <a:latin typeface="Times New Roman"/>
                <a:ea typeface="宋体" charset="-122"/>
                <a:cs typeface="Times New Roman"/>
              </a:rPr>
              <a:t> </a:t>
            </a:r>
            <a:r>
              <a:rPr sz="1600" b="1" i="1" dirty="0">
                <a:solidFill>
                  <a:srgbClr val="0033CC"/>
                </a:solidFill>
                <a:latin typeface="Times New Roman"/>
                <a:ea typeface="宋体" charset="-122"/>
                <a:cs typeface="Times New Roman"/>
              </a:rPr>
              <a:t>J.</a:t>
            </a:r>
            <a:r>
              <a:rPr sz="1600" b="1" i="1" spc="-5" dirty="0">
                <a:solidFill>
                  <a:srgbClr val="0033CC"/>
                </a:solidFill>
                <a:latin typeface="Times New Roman"/>
                <a:ea typeface="宋体" charset="-122"/>
                <a:cs typeface="Times New Roman"/>
              </a:rPr>
              <a:t> </a:t>
            </a:r>
            <a:r>
              <a:rPr sz="1600" b="1" i="1" dirty="0">
                <a:solidFill>
                  <a:srgbClr val="0033CC"/>
                </a:solidFill>
                <a:latin typeface="Times New Roman"/>
                <a:ea typeface="宋体" charset="-122"/>
                <a:cs typeface="Times New Roman"/>
              </a:rPr>
              <a:t>Chen</a:t>
            </a:r>
            <a:r>
              <a:rPr sz="1600" b="1" i="1" spc="-5" dirty="0">
                <a:solidFill>
                  <a:srgbClr val="0033CC"/>
                </a:solidFill>
                <a:latin typeface="Times New Roman"/>
                <a:ea typeface="宋体" charset="-122"/>
                <a:cs typeface="Times New Roman"/>
              </a:rPr>
              <a:t> </a:t>
            </a:r>
            <a:r>
              <a:rPr sz="1600" b="1" i="1" dirty="0">
                <a:solidFill>
                  <a:srgbClr val="0033CC"/>
                </a:solidFill>
                <a:latin typeface="Times New Roman"/>
                <a:ea typeface="宋体" charset="-122"/>
                <a:cs typeface="Times New Roman"/>
              </a:rPr>
              <a:t>et</a:t>
            </a:r>
            <a:r>
              <a:rPr sz="1600" b="1" i="1" spc="-5" dirty="0">
                <a:solidFill>
                  <a:srgbClr val="0033CC"/>
                </a:solidFill>
                <a:latin typeface="Times New Roman"/>
                <a:ea typeface="宋体" charset="-122"/>
                <a:cs typeface="Times New Roman"/>
              </a:rPr>
              <a:t> </a:t>
            </a:r>
            <a:r>
              <a:rPr sz="1600" b="1" i="1" dirty="0">
                <a:solidFill>
                  <a:srgbClr val="0033CC"/>
                </a:solidFill>
                <a:latin typeface="Times New Roman"/>
                <a:ea typeface="宋体" charset="-122"/>
                <a:cs typeface="Times New Roman"/>
              </a:rPr>
              <a:t>al.</a:t>
            </a:r>
            <a:r>
              <a:rPr sz="1600" b="1" i="1" spc="-5" dirty="0">
                <a:solidFill>
                  <a:srgbClr val="0033CC"/>
                </a:solidFill>
                <a:latin typeface="Times New Roman"/>
                <a:ea typeface="宋体" charset="-122"/>
                <a:cs typeface="Times New Roman"/>
              </a:rPr>
              <a:t> </a:t>
            </a:r>
            <a:r>
              <a:rPr sz="1600" b="1" i="1" dirty="0">
                <a:solidFill>
                  <a:srgbClr val="0033CC"/>
                </a:solidFill>
                <a:latin typeface="Times New Roman"/>
                <a:ea typeface="宋体" charset="-122"/>
                <a:cs typeface="Times New Roman"/>
              </a:rPr>
              <a:t>1992.</a:t>
            </a:r>
            <a:r>
              <a:rPr sz="1600" b="1" i="1" spc="-5" dirty="0">
                <a:solidFill>
                  <a:srgbClr val="0033CC"/>
                </a:solidFill>
                <a:latin typeface="Times New Roman"/>
                <a:ea typeface="宋体" charset="-122"/>
                <a:cs typeface="Times New Roman"/>
              </a:rPr>
              <a:t> </a:t>
            </a:r>
            <a:r>
              <a:rPr sz="1600" b="1" i="1" dirty="0">
                <a:solidFill>
                  <a:srgbClr val="0033CC"/>
                </a:solidFill>
                <a:latin typeface="Times New Roman"/>
                <a:ea typeface="宋体" charset="-122"/>
                <a:cs typeface="Times New Roman"/>
              </a:rPr>
              <a:t>Nature</a:t>
            </a:r>
            <a:r>
              <a:rPr sz="1600" b="1" i="1" spc="-5" dirty="0">
                <a:solidFill>
                  <a:srgbClr val="0033CC"/>
                </a:solidFill>
                <a:latin typeface="Times New Roman"/>
                <a:ea typeface="宋体" charset="-122"/>
                <a:cs typeface="Times New Roman"/>
              </a:rPr>
              <a:t> </a:t>
            </a:r>
            <a:r>
              <a:rPr sz="1600" b="1" i="1" dirty="0">
                <a:solidFill>
                  <a:srgbClr val="0033CC"/>
                </a:solidFill>
                <a:latin typeface="Times New Roman"/>
                <a:ea typeface="宋体" charset="-122"/>
                <a:cs typeface="Times New Roman"/>
              </a:rPr>
              <a:t>360:</a:t>
            </a:r>
            <a:r>
              <a:rPr sz="1600" b="1" i="1" spc="-5" dirty="0">
                <a:solidFill>
                  <a:srgbClr val="0033CC"/>
                </a:solidFill>
                <a:latin typeface="Times New Roman"/>
                <a:ea typeface="宋体" charset="-122"/>
                <a:cs typeface="Times New Roman"/>
              </a:rPr>
              <a:t> </a:t>
            </a:r>
            <a:r>
              <a:rPr sz="1600" b="1" i="1" dirty="0">
                <a:solidFill>
                  <a:srgbClr val="0033CC"/>
                </a:solidFill>
                <a:latin typeface="Times New Roman"/>
                <a:ea typeface="宋体" charset="-122"/>
                <a:cs typeface="Times New Roman"/>
              </a:rPr>
              <a:t>674</a:t>
            </a:r>
            <a:endParaRPr sz="1600" dirty="0">
              <a:solidFill>
                <a:srgbClr val="0033CC"/>
              </a:solidFill>
              <a:latin typeface="Times New Roman"/>
              <a:ea typeface="宋体" charset="-122"/>
              <a:cs typeface="Times New Roman"/>
            </a:endParaRPr>
          </a:p>
        </p:txBody>
      </p:sp>
    </p:spTree>
    <p:extLst>
      <p:ext uri="{BB962C8B-B14F-4D97-AF65-F5344CB8AC3E}">
        <p14:creationId xmlns:p14="http://schemas.microsoft.com/office/powerpoint/2010/main" val="668754313"/>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a:extLst>
              <a:ext uri="{FF2B5EF4-FFF2-40B4-BE49-F238E27FC236}">
                <a16:creationId xmlns:a16="http://schemas.microsoft.com/office/drawing/2014/main" id="{3A68D843-B723-4FE6-A641-A42E2398A252}"/>
              </a:ext>
            </a:extLst>
          </p:cNvPr>
          <p:cNvSpPr>
            <a:spLocks noGrp="1"/>
          </p:cNvSpPr>
          <p:nvPr>
            <p:ph type="title"/>
          </p:nvPr>
        </p:nvSpPr>
        <p:spPr/>
        <p:txBody>
          <a:bodyPr/>
          <a:lstStyle/>
          <a:p>
            <a:pPr algn="l"/>
            <a:r>
              <a:rPr lang="zh-CN" altLang="en-US" dirty="0"/>
              <a:t>六、微管对细胞结构的组织作用</a:t>
            </a:r>
          </a:p>
        </p:txBody>
      </p:sp>
      <p:sp>
        <p:nvSpPr>
          <p:cNvPr id="106499" name="内容占位符 2">
            <a:extLst>
              <a:ext uri="{FF2B5EF4-FFF2-40B4-BE49-F238E27FC236}">
                <a16:creationId xmlns:a16="http://schemas.microsoft.com/office/drawing/2014/main" id="{84445155-F9BC-453F-B077-E3D49AEC3AD8}"/>
              </a:ext>
            </a:extLst>
          </p:cNvPr>
          <p:cNvSpPr>
            <a:spLocks noGrp="1"/>
          </p:cNvSpPr>
          <p:nvPr>
            <p:ph idx="1"/>
          </p:nvPr>
        </p:nvSpPr>
        <p:spPr>
          <a:xfrm>
            <a:off x="824366" y="1219200"/>
            <a:ext cx="4781304" cy="5435604"/>
          </a:xfrm>
        </p:spPr>
        <p:txBody>
          <a:bodyPr>
            <a:normAutofit/>
          </a:bodyPr>
          <a:lstStyle/>
          <a:p>
            <a:pPr>
              <a:lnSpc>
                <a:spcPct val="150000"/>
              </a:lnSpc>
              <a:spcAft>
                <a:spcPts val="600"/>
              </a:spcAft>
            </a:pPr>
            <a:r>
              <a:rPr lang="zh-CN" altLang="en-US" sz="2000" dirty="0"/>
              <a:t>微管与细胞器的分布以及细胞的形态发生与维持有很大的关系</a:t>
            </a:r>
            <a:endParaRPr lang="en-US" altLang="zh-CN" sz="2000" dirty="0"/>
          </a:p>
          <a:p>
            <a:pPr>
              <a:lnSpc>
                <a:spcPct val="150000"/>
              </a:lnSpc>
              <a:spcAft>
                <a:spcPts val="600"/>
              </a:spcAft>
            </a:pPr>
            <a:r>
              <a:rPr lang="zh-CN" altLang="en-US" sz="2000" dirty="0"/>
              <a:t>微管极性排列方式与轴突内物质运输密切相关</a:t>
            </a:r>
            <a:endParaRPr lang="en-US" altLang="zh-CN" sz="2000" dirty="0"/>
          </a:p>
          <a:p>
            <a:pPr>
              <a:lnSpc>
                <a:spcPct val="150000"/>
              </a:lnSpc>
              <a:spcAft>
                <a:spcPts val="600"/>
              </a:spcAft>
            </a:pPr>
            <a:r>
              <a:rPr lang="zh-CN" altLang="en-US" sz="2000" dirty="0"/>
              <a:t>物质沿着微管定向转移为细胞内各种细胞器和生物大分子的不对称分布提供了可能</a:t>
            </a:r>
            <a:endParaRPr lang="en-US" altLang="zh-CN" sz="2000" dirty="0"/>
          </a:p>
          <a:p>
            <a:pPr>
              <a:lnSpc>
                <a:spcPct val="150000"/>
              </a:lnSpc>
              <a:spcAft>
                <a:spcPts val="600"/>
              </a:spcAft>
            </a:pPr>
            <a:r>
              <a:rPr lang="zh-CN" altLang="en-US" sz="2000" dirty="0"/>
              <a:t>染色体运动</a:t>
            </a:r>
          </a:p>
        </p:txBody>
      </p:sp>
      <p:pic>
        <p:nvPicPr>
          <p:cNvPr id="4" name="图片 3">
            <a:extLst>
              <a:ext uri="{FF2B5EF4-FFF2-40B4-BE49-F238E27FC236}">
                <a16:creationId xmlns:a16="http://schemas.microsoft.com/office/drawing/2014/main" id="{468A60FA-891E-49AD-B8F9-EDD4A8CD4CB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55783" y="995994"/>
            <a:ext cx="5268308" cy="5416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7FAB392-CEBF-4BDC-A77A-28A06985E57D}"/>
              </a:ext>
            </a:extLst>
          </p:cNvPr>
          <p:cNvSpPr/>
          <p:nvPr/>
        </p:nvSpPr>
        <p:spPr>
          <a:xfrm>
            <a:off x="6992147" y="6485527"/>
            <a:ext cx="3995581" cy="338554"/>
          </a:xfrm>
          <a:prstGeom prst="rect">
            <a:avLst/>
          </a:prstGeom>
          <a:solidFill>
            <a:srgbClr val="FFC000"/>
          </a:solidFill>
        </p:spPr>
        <p:txBody>
          <a:bodyPr wrap="none">
            <a:spAutoFit/>
          </a:bodyPr>
          <a:lstStyle/>
          <a:p>
            <a:pPr algn="ctr"/>
            <a:r>
              <a:rPr lang="en-US" altLang="zh-CN" sz="1600" dirty="0">
                <a:latin typeface="Arial" panose="020B0604020202020204" pitchFamily="34" charset="0"/>
                <a:cs typeface="Arial" panose="020B0604020202020204" pitchFamily="34" charset="0"/>
              </a:rPr>
              <a:t>tau protein and Alzheimer’s Disease (AD) </a:t>
            </a:r>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9340320"/>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a:extLst>
              <a:ext uri="{FF2B5EF4-FFF2-40B4-BE49-F238E27FC236}">
                <a16:creationId xmlns:a16="http://schemas.microsoft.com/office/drawing/2014/main" id="{B5FB85A9-A713-4448-98A2-44D8B754E9B8}"/>
              </a:ext>
            </a:extLst>
          </p:cNvPr>
          <p:cNvSpPr>
            <a:spLocks noGrp="1"/>
          </p:cNvSpPr>
          <p:nvPr>
            <p:ph type="title"/>
          </p:nvPr>
        </p:nvSpPr>
        <p:spPr/>
        <p:txBody>
          <a:bodyPr/>
          <a:lstStyle/>
          <a:p>
            <a:pPr algn="l"/>
            <a:r>
              <a:rPr lang="zh-CN" altLang="en-US" dirty="0"/>
              <a:t>七、细胞内依赖于微管的物质运输</a:t>
            </a:r>
          </a:p>
        </p:txBody>
      </p:sp>
      <p:sp>
        <p:nvSpPr>
          <p:cNvPr id="109571" name="内容占位符 2">
            <a:extLst>
              <a:ext uri="{FF2B5EF4-FFF2-40B4-BE49-F238E27FC236}">
                <a16:creationId xmlns:a16="http://schemas.microsoft.com/office/drawing/2014/main" id="{C5F1674F-66B2-471F-8103-C1984AD6A765}"/>
              </a:ext>
            </a:extLst>
          </p:cNvPr>
          <p:cNvSpPr>
            <a:spLocks noGrp="1"/>
          </p:cNvSpPr>
          <p:nvPr>
            <p:ph idx="1"/>
          </p:nvPr>
        </p:nvSpPr>
        <p:spPr>
          <a:xfrm>
            <a:off x="824365" y="1066800"/>
            <a:ext cx="5993877" cy="5435604"/>
          </a:xfrm>
        </p:spPr>
        <p:txBody>
          <a:bodyPr>
            <a:normAutofit/>
          </a:bodyPr>
          <a:lstStyle/>
          <a:p>
            <a:pPr>
              <a:lnSpc>
                <a:spcPct val="150000"/>
              </a:lnSpc>
              <a:spcBef>
                <a:spcPts val="0"/>
              </a:spcBef>
              <a:spcAft>
                <a:spcPts val="600"/>
              </a:spcAft>
            </a:pPr>
            <a:r>
              <a:rPr lang="zh-CN" altLang="en-US" sz="2000" dirty="0"/>
              <a:t>依赖微管的马达蛋白</a:t>
            </a:r>
            <a:endParaRPr lang="en-US" altLang="zh-CN" sz="2000" dirty="0"/>
          </a:p>
          <a:p>
            <a:pPr lvl="1">
              <a:lnSpc>
                <a:spcPct val="150000"/>
              </a:lnSpc>
              <a:spcBef>
                <a:spcPts val="0"/>
              </a:spcBef>
              <a:spcAft>
                <a:spcPts val="600"/>
              </a:spcAft>
            </a:pPr>
            <a:r>
              <a:rPr lang="zh-CN" altLang="en-US" sz="1800" b="1" dirty="0">
                <a:solidFill>
                  <a:srgbClr val="0033CC"/>
                </a:solidFill>
              </a:rPr>
              <a:t>驱动蛋白（</a:t>
            </a:r>
            <a:r>
              <a:rPr lang="en-US" altLang="zh-CN" sz="1800" b="1" dirty="0">
                <a:solidFill>
                  <a:srgbClr val="0033CC"/>
                </a:solidFill>
              </a:rPr>
              <a:t>kinesin</a:t>
            </a:r>
            <a:r>
              <a:rPr lang="zh-CN" altLang="en-US" sz="1800" b="1" dirty="0">
                <a:solidFill>
                  <a:srgbClr val="0033CC"/>
                </a:solidFill>
              </a:rPr>
              <a:t>）</a:t>
            </a:r>
            <a:endParaRPr lang="en-US" altLang="zh-CN" sz="1800" b="1" dirty="0">
              <a:solidFill>
                <a:srgbClr val="0033CC"/>
              </a:solidFill>
            </a:endParaRPr>
          </a:p>
          <a:p>
            <a:pPr lvl="1">
              <a:lnSpc>
                <a:spcPct val="150000"/>
              </a:lnSpc>
              <a:spcBef>
                <a:spcPts val="0"/>
              </a:spcBef>
              <a:spcAft>
                <a:spcPts val="600"/>
              </a:spcAft>
            </a:pPr>
            <a:r>
              <a:rPr lang="zh-CN" altLang="en-US" sz="1800" b="1" dirty="0">
                <a:solidFill>
                  <a:srgbClr val="0033CC"/>
                </a:solidFill>
              </a:rPr>
              <a:t>胞质动力蛋白（</a:t>
            </a:r>
            <a:r>
              <a:rPr lang="en-US" altLang="zh-CN" sz="1800" b="1" dirty="0">
                <a:solidFill>
                  <a:srgbClr val="0033CC"/>
                </a:solidFill>
              </a:rPr>
              <a:t>cytoplasmic dynein, </a:t>
            </a:r>
            <a:r>
              <a:rPr lang="en-US" altLang="zh-CN" sz="1800" b="1" dirty="0" err="1">
                <a:solidFill>
                  <a:srgbClr val="0033CC"/>
                </a:solidFill>
              </a:rPr>
              <a:t>CyDn</a:t>
            </a:r>
            <a:r>
              <a:rPr lang="zh-CN" altLang="en-US" sz="1800" b="1" dirty="0">
                <a:solidFill>
                  <a:srgbClr val="0033CC"/>
                </a:solidFill>
              </a:rPr>
              <a:t>）</a:t>
            </a:r>
            <a:endParaRPr lang="en-US" altLang="zh-CN" sz="2400" b="1" dirty="0">
              <a:solidFill>
                <a:srgbClr val="0033CC"/>
              </a:solidFill>
            </a:endParaRPr>
          </a:p>
          <a:p>
            <a:pPr>
              <a:lnSpc>
                <a:spcPct val="150000"/>
              </a:lnSpc>
              <a:spcBef>
                <a:spcPts val="0"/>
              </a:spcBef>
              <a:spcAft>
                <a:spcPts val="600"/>
              </a:spcAft>
            </a:pPr>
            <a:r>
              <a:rPr lang="zh-CN" altLang="en-US" sz="2000" dirty="0"/>
              <a:t>将储存于</a:t>
            </a:r>
            <a:r>
              <a:rPr lang="en-US" altLang="zh-CN" sz="2000" dirty="0"/>
              <a:t>ATP </a:t>
            </a:r>
            <a:r>
              <a:rPr lang="zh-CN" altLang="en-US" sz="2000" dirty="0"/>
              <a:t>中的化学能转化成机械能</a:t>
            </a:r>
          </a:p>
        </p:txBody>
      </p:sp>
      <p:pic>
        <p:nvPicPr>
          <p:cNvPr id="109572" name="Picture 2">
            <a:extLst>
              <a:ext uri="{FF2B5EF4-FFF2-40B4-BE49-F238E27FC236}">
                <a16:creationId xmlns:a16="http://schemas.microsoft.com/office/drawing/2014/main" id="{65269850-64F4-4FB5-8884-324E493A56A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57852" y="20316"/>
            <a:ext cx="3034148" cy="4019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descr="8-25">
            <a:extLst>
              <a:ext uri="{FF2B5EF4-FFF2-40B4-BE49-F238E27FC236}">
                <a16:creationId xmlns:a16="http://schemas.microsoft.com/office/drawing/2014/main" id="{C3982C98-FD47-4CED-9D0A-993DAF81B184}"/>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565283" y="3293430"/>
            <a:ext cx="2641772" cy="2520000"/>
          </a:xfrm>
          <a:prstGeom prst="rect">
            <a:avLst/>
          </a:prstGeom>
        </p:spPr>
      </p:pic>
      <p:sp>
        <p:nvSpPr>
          <p:cNvPr id="7" name="矩形 6">
            <a:extLst>
              <a:ext uri="{FF2B5EF4-FFF2-40B4-BE49-F238E27FC236}">
                <a16:creationId xmlns:a16="http://schemas.microsoft.com/office/drawing/2014/main" id="{342F3889-28DE-46EF-9206-8E6FBBB3EF58}"/>
              </a:ext>
            </a:extLst>
          </p:cNvPr>
          <p:cNvSpPr/>
          <p:nvPr/>
        </p:nvSpPr>
        <p:spPr>
          <a:xfrm>
            <a:off x="240327" y="5947494"/>
            <a:ext cx="3291685" cy="910506"/>
          </a:xfrm>
          <a:prstGeom prst="rect">
            <a:avLst/>
          </a:prstGeom>
        </p:spPr>
        <p:txBody>
          <a:bodyPr wrap="square">
            <a:spAutoFit/>
          </a:bodyPr>
          <a:lstStyle/>
          <a:p>
            <a:pPr algn="ctr">
              <a:lnSpc>
                <a:spcPts val="22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8-25 </a:t>
            </a:r>
            <a:r>
              <a:rPr lang="zh-CN" altLang="en-US" sz="1400" b="1" dirty="0">
                <a:solidFill>
                  <a:srgbClr val="0033CC"/>
                </a:solidFill>
                <a:latin typeface="Arial" panose="020B0604020202020204" pitchFamily="34" charset="0"/>
                <a:ea typeface="微软雅黑" panose="020B0503020204020204" pitchFamily="34" charset="-122"/>
              </a:rPr>
              <a:t>快速冷冻</a:t>
            </a:r>
            <a:r>
              <a:rPr lang="en-US" altLang="zh-CN" sz="1400" b="1" dirty="0">
                <a:solidFill>
                  <a:srgbClr val="0033CC"/>
                </a:solidFill>
                <a:latin typeface="Arial" panose="020B0604020202020204" pitchFamily="34" charset="0"/>
                <a:ea typeface="微软雅黑" panose="020B0503020204020204" pitchFamily="34" charset="-122"/>
              </a:rPr>
              <a:t>- </a:t>
            </a:r>
            <a:r>
              <a:rPr lang="zh-CN" altLang="en-US" sz="1400" b="1" dirty="0">
                <a:solidFill>
                  <a:srgbClr val="0033CC"/>
                </a:solidFill>
                <a:latin typeface="Arial" panose="020B0604020202020204" pitchFamily="34" charset="0"/>
                <a:ea typeface="微软雅黑" panose="020B0503020204020204" pitchFamily="34" charset="-122"/>
              </a:rPr>
              <a:t>深度蚀刻电镜图像显示在轴突内部的微管和膜性细胞器之间有马达蛋白构成的横桥相连（箭头）</a:t>
            </a:r>
          </a:p>
        </p:txBody>
      </p:sp>
      <p:sp>
        <p:nvSpPr>
          <p:cNvPr id="8" name="矩形 7">
            <a:extLst>
              <a:ext uri="{FF2B5EF4-FFF2-40B4-BE49-F238E27FC236}">
                <a16:creationId xmlns:a16="http://schemas.microsoft.com/office/drawing/2014/main" id="{740A1E2E-AB81-4FCE-B7A1-C09394CEE099}"/>
              </a:ext>
            </a:extLst>
          </p:cNvPr>
          <p:cNvSpPr/>
          <p:nvPr/>
        </p:nvSpPr>
        <p:spPr>
          <a:xfrm>
            <a:off x="5100688" y="6469015"/>
            <a:ext cx="3435105" cy="371577"/>
          </a:xfrm>
          <a:prstGeom prst="rect">
            <a:avLst/>
          </a:prstGeom>
        </p:spPr>
        <p:txBody>
          <a:bodyPr wrap="square">
            <a:spAutoFit/>
          </a:bodyPr>
          <a:lstStyle/>
          <a:p>
            <a:pPr algn="ctr">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8-26 </a:t>
            </a:r>
            <a:r>
              <a:rPr lang="zh-CN" altLang="en-US" sz="1400" b="1" dirty="0">
                <a:solidFill>
                  <a:srgbClr val="0033CC"/>
                </a:solidFill>
                <a:latin typeface="Arial" panose="020B0604020202020204" pitchFamily="34" charset="0"/>
                <a:ea typeface="微软雅黑" panose="020B0503020204020204" pitchFamily="34" charset="-122"/>
              </a:rPr>
              <a:t>膜状小泡在细胞质内运动</a:t>
            </a:r>
            <a:endParaRPr lang="zh-CN" altLang="en-US" sz="1200" dirty="0">
              <a:latin typeface="Arial" panose="020B0604020202020204" pitchFamily="34" charset="0"/>
              <a:ea typeface="微软雅黑" panose="020B0503020204020204" pitchFamily="34" charset="-122"/>
            </a:endParaRPr>
          </a:p>
        </p:txBody>
      </p:sp>
      <p:pic>
        <p:nvPicPr>
          <p:cNvPr id="3" name="图片 2">
            <a:extLst>
              <a:ext uri="{FF2B5EF4-FFF2-40B4-BE49-F238E27FC236}">
                <a16:creationId xmlns:a16="http://schemas.microsoft.com/office/drawing/2014/main" id="{601BDFB5-DA1C-4C06-A7A2-BA1044E83F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51982" y="3262404"/>
            <a:ext cx="6532515" cy="3240000"/>
          </a:xfrm>
          <a:prstGeom prst="rect">
            <a:avLst/>
          </a:prstGeom>
        </p:spPr>
      </p:pic>
    </p:spTree>
    <p:extLst>
      <p:ext uri="{BB962C8B-B14F-4D97-AF65-F5344CB8AC3E}">
        <p14:creationId xmlns:p14="http://schemas.microsoft.com/office/powerpoint/2010/main" val="2804724684"/>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04DC8F81-9E64-4FD3-852B-C7B8A1F381F7}"/>
              </a:ext>
            </a:extLst>
          </p:cNvPr>
          <p:cNvSpPr>
            <a:spLocks noGrp="1"/>
          </p:cNvSpPr>
          <p:nvPr>
            <p:ph type="title"/>
          </p:nvPr>
        </p:nvSpPr>
        <p:spPr/>
        <p:txBody>
          <a:bodyPr>
            <a:normAutofit/>
          </a:bodyPr>
          <a:lstStyle/>
          <a:p>
            <a:r>
              <a:rPr lang="zh-CN" altLang="en-US" dirty="0"/>
              <a:t>微丝（</a:t>
            </a:r>
            <a:r>
              <a:rPr lang="en-US" altLang="zh-CN" dirty="0"/>
              <a:t>microfilament, MF</a:t>
            </a:r>
            <a:r>
              <a:rPr lang="zh-CN" altLang="en-US" dirty="0"/>
              <a:t>）</a:t>
            </a:r>
          </a:p>
        </p:txBody>
      </p:sp>
      <p:sp>
        <p:nvSpPr>
          <p:cNvPr id="11267" name="内容占位符 1">
            <a:extLst>
              <a:ext uri="{FF2B5EF4-FFF2-40B4-BE49-F238E27FC236}">
                <a16:creationId xmlns:a16="http://schemas.microsoft.com/office/drawing/2014/main" id="{90590A84-AE53-44C4-8BC9-5C70D48AD992}"/>
              </a:ext>
            </a:extLst>
          </p:cNvPr>
          <p:cNvSpPr>
            <a:spLocks noGrp="1"/>
          </p:cNvSpPr>
          <p:nvPr>
            <p:ph idx="1"/>
          </p:nvPr>
        </p:nvSpPr>
        <p:spPr>
          <a:xfrm>
            <a:off x="824366" y="1219200"/>
            <a:ext cx="5791587" cy="5435604"/>
          </a:xfrm>
        </p:spPr>
        <p:txBody>
          <a:bodyPr>
            <a:normAutofit/>
          </a:bodyPr>
          <a:lstStyle/>
          <a:p>
            <a:pPr>
              <a:lnSpc>
                <a:spcPct val="160000"/>
              </a:lnSpc>
              <a:spcAft>
                <a:spcPts val="600"/>
              </a:spcAft>
            </a:pPr>
            <a:r>
              <a:rPr lang="zh-CN" altLang="en-US" sz="2000" b="1" dirty="0">
                <a:solidFill>
                  <a:srgbClr val="0033CC"/>
                </a:solidFill>
              </a:rPr>
              <a:t>肌动蛋白</a:t>
            </a:r>
            <a:r>
              <a:rPr lang="zh-CN" altLang="en-US" sz="2000" dirty="0"/>
              <a:t>（</a:t>
            </a:r>
            <a:r>
              <a:rPr lang="en-US" altLang="zh-CN" sz="2000" dirty="0"/>
              <a:t>actin</a:t>
            </a:r>
            <a:r>
              <a:rPr lang="zh-CN" altLang="en-US" sz="2000" dirty="0"/>
              <a:t>）</a:t>
            </a:r>
            <a:endParaRPr lang="en-US" altLang="zh-CN" sz="2000" dirty="0"/>
          </a:p>
          <a:p>
            <a:pPr>
              <a:lnSpc>
                <a:spcPct val="160000"/>
              </a:lnSpc>
              <a:spcAft>
                <a:spcPts val="600"/>
              </a:spcAft>
            </a:pPr>
            <a:r>
              <a:rPr lang="zh-CN" altLang="en-US" sz="2000" dirty="0"/>
              <a:t>直径</a:t>
            </a:r>
            <a:r>
              <a:rPr lang="en-US" altLang="zh-CN" sz="2000" b="1" dirty="0">
                <a:solidFill>
                  <a:srgbClr val="0033CC"/>
                </a:solidFill>
              </a:rPr>
              <a:t>7 nm </a:t>
            </a:r>
          </a:p>
          <a:p>
            <a:pPr>
              <a:lnSpc>
                <a:spcPct val="160000"/>
              </a:lnSpc>
              <a:spcAft>
                <a:spcPts val="600"/>
              </a:spcAft>
            </a:pPr>
            <a:r>
              <a:rPr lang="zh-CN" altLang="en-US" sz="2000" dirty="0"/>
              <a:t>存在于</a:t>
            </a:r>
            <a:r>
              <a:rPr lang="zh-CN" altLang="en-US" sz="2000" b="1" dirty="0">
                <a:solidFill>
                  <a:srgbClr val="0033CC"/>
                </a:solidFill>
              </a:rPr>
              <a:t>所有真核细胞</a:t>
            </a:r>
            <a:r>
              <a:rPr lang="zh-CN" altLang="en-US" sz="2000" dirty="0"/>
              <a:t>中</a:t>
            </a:r>
            <a:endParaRPr lang="en-US" altLang="zh-CN" sz="2000" dirty="0"/>
          </a:p>
          <a:p>
            <a:pPr>
              <a:lnSpc>
                <a:spcPct val="160000"/>
              </a:lnSpc>
              <a:spcAft>
                <a:spcPts val="600"/>
              </a:spcAft>
            </a:pPr>
            <a:r>
              <a:rPr lang="zh-CN" altLang="en-US" sz="2000" dirty="0"/>
              <a:t>微丝网络的空间结构与功能取决于与之相结合的</a:t>
            </a:r>
            <a:r>
              <a:rPr lang="zh-CN" altLang="en-US" sz="2000" b="1" dirty="0">
                <a:solidFill>
                  <a:srgbClr val="0033CC"/>
                </a:solidFill>
              </a:rPr>
              <a:t>微丝结合蛋白</a:t>
            </a:r>
            <a:r>
              <a:rPr lang="zh-CN" altLang="en-US" sz="2000" dirty="0"/>
              <a:t>（</a:t>
            </a:r>
            <a:r>
              <a:rPr lang="en-US" altLang="zh-CN" sz="2000" dirty="0"/>
              <a:t>microfilament binding protein</a:t>
            </a:r>
            <a:r>
              <a:rPr lang="zh-CN" altLang="en-US" sz="2000" dirty="0"/>
              <a:t>）</a:t>
            </a:r>
            <a:endParaRPr lang="en-US" altLang="zh-CN" sz="2000" dirty="0"/>
          </a:p>
          <a:p>
            <a:pPr>
              <a:lnSpc>
                <a:spcPct val="160000"/>
              </a:lnSpc>
              <a:spcAft>
                <a:spcPts val="600"/>
              </a:spcAft>
            </a:pPr>
            <a:r>
              <a:rPr lang="zh-CN" altLang="en-US" sz="2000" dirty="0"/>
              <a:t>不同的微丝结合蛋白赋予了微丝网络不同的结构特征和功能</a:t>
            </a:r>
          </a:p>
        </p:txBody>
      </p:sp>
      <p:sp>
        <p:nvSpPr>
          <p:cNvPr id="11268" name="Text Box 4">
            <a:extLst>
              <a:ext uri="{FF2B5EF4-FFF2-40B4-BE49-F238E27FC236}">
                <a16:creationId xmlns:a16="http://schemas.microsoft.com/office/drawing/2014/main" id="{9495FA71-8DA3-41F1-A932-C3C5E129C565}"/>
              </a:ext>
            </a:extLst>
          </p:cNvPr>
          <p:cNvSpPr txBox="1">
            <a:spLocks noChangeArrowheads="1"/>
          </p:cNvSpPr>
          <p:nvPr/>
        </p:nvSpPr>
        <p:spPr bwMode="auto">
          <a:xfrm>
            <a:off x="2426261" y="6408475"/>
            <a:ext cx="4510304" cy="434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63214" tIns="63214" rIns="63214" bIns="63214">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996" dirty="0">
                <a:ea typeface="MS PGothic" panose="020B0600070205080204" pitchFamily="34" charset="-128"/>
              </a:rPr>
              <a:t>Neuronal growth cone photos © Schaefer, Kabir, and </a:t>
            </a:r>
            <a:r>
              <a:rPr lang="en-US" altLang="zh-CN" sz="996" dirty="0" err="1">
                <a:ea typeface="MS PGothic" panose="020B0600070205080204" pitchFamily="34" charset="-128"/>
              </a:rPr>
              <a:t>Forscher</a:t>
            </a:r>
            <a:r>
              <a:rPr lang="en-US" altLang="zh-CN" sz="996" dirty="0">
                <a:ea typeface="MS PGothic" panose="020B0600070205080204" pitchFamily="34" charset="-128"/>
              </a:rPr>
              <a:t>, 2002. Originally published in The Journal of Cell Biology, 158: 139-152. </a:t>
            </a:r>
          </a:p>
        </p:txBody>
      </p:sp>
      <p:pic>
        <p:nvPicPr>
          <p:cNvPr id="11269" name="图片 1">
            <a:extLst>
              <a:ext uri="{FF2B5EF4-FFF2-40B4-BE49-F238E27FC236}">
                <a16:creationId xmlns:a16="http://schemas.microsoft.com/office/drawing/2014/main" id="{9D224438-CC9E-4B69-B66A-EFEA7AF511F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410236" y="105565"/>
            <a:ext cx="4003292" cy="6737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5240315"/>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5" name="图片 1">
            <a:extLst>
              <a:ext uri="{FF2B5EF4-FFF2-40B4-BE49-F238E27FC236}">
                <a16:creationId xmlns:a16="http://schemas.microsoft.com/office/drawing/2014/main" id="{506E4AEB-0F57-4A15-8C8C-B41826F9F4C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64087" y="1643390"/>
            <a:ext cx="9463826" cy="44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矩形 2">
            <a:extLst>
              <a:ext uri="{FF2B5EF4-FFF2-40B4-BE49-F238E27FC236}">
                <a16:creationId xmlns:a16="http://schemas.microsoft.com/office/drawing/2014/main" id="{A09B0856-23F0-4237-B10F-463C61A684CC}"/>
              </a:ext>
            </a:extLst>
          </p:cNvPr>
          <p:cNvSpPr>
            <a:spLocks noChangeArrowheads="1"/>
          </p:cNvSpPr>
          <p:nvPr/>
        </p:nvSpPr>
        <p:spPr bwMode="auto">
          <a:xfrm>
            <a:off x="6305510" y="6492533"/>
            <a:ext cx="5886491" cy="27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95" dirty="0">
                <a:ea typeface="宋体" panose="02010600030101010101" pitchFamily="2" charset="-122"/>
                <a:cs typeface="Arial" panose="020B0604020202020204" pitchFamily="34" charset="0"/>
              </a:rPr>
              <a:t>http://www.uic.edu/classes/bios/bios100/summer2006/kinesin.jpg</a:t>
            </a:r>
            <a:endParaRPr lang="zh-CN" altLang="en-US" sz="1195" dirty="0">
              <a:ea typeface="宋体" panose="02010600030101010101" pitchFamily="2" charset="-122"/>
              <a:cs typeface="Arial" panose="020B0604020202020204" pitchFamily="34" charset="0"/>
            </a:endParaRPr>
          </a:p>
        </p:txBody>
      </p:sp>
      <p:sp>
        <p:nvSpPr>
          <p:cNvPr id="3" name="标题 2">
            <a:extLst>
              <a:ext uri="{FF2B5EF4-FFF2-40B4-BE49-F238E27FC236}">
                <a16:creationId xmlns:a16="http://schemas.microsoft.com/office/drawing/2014/main" id="{5895273C-A4E4-4860-A37A-014FA6510809}"/>
              </a:ext>
            </a:extLst>
          </p:cNvPr>
          <p:cNvSpPr>
            <a:spLocks noGrp="1"/>
          </p:cNvSpPr>
          <p:nvPr>
            <p:ph type="title"/>
          </p:nvPr>
        </p:nvSpPr>
        <p:spPr/>
        <p:txBody>
          <a:bodyPr/>
          <a:lstStyle/>
          <a:p>
            <a:r>
              <a:rPr lang="zh-CN" altLang="en-US" dirty="0"/>
              <a:t>（一）驱动蛋白 </a:t>
            </a:r>
          </a:p>
        </p:txBody>
      </p:sp>
    </p:spTree>
    <p:extLst>
      <p:ext uri="{BB962C8B-B14F-4D97-AF65-F5344CB8AC3E}">
        <p14:creationId xmlns:p14="http://schemas.microsoft.com/office/powerpoint/2010/main" val="598338438"/>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A2AAD9-0F64-4494-A49F-3CC14010F2C8}"/>
              </a:ext>
            </a:extLst>
          </p:cNvPr>
          <p:cNvSpPr>
            <a:spLocks noGrp="1"/>
          </p:cNvSpPr>
          <p:nvPr>
            <p:ph type="title"/>
          </p:nvPr>
        </p:nvSpPr>
        <p:spPr/>
        <p:txBody>
          <a:bodyPr/>
          <a:lstStyle/>
          <a:p>
            <a:r>
              <a:rPr lang="en-US" altLang="zh-CN" dirty="0"/>
              <a:t>1. </a:t>
            </a:r>
            <a:r>
              <a:rPr lang="zh-CN" altLang="en-US" dirty="0"/>
              <a:t>驱动蛋白的分子结构及其功能</a:t>
            </a:r>
          </a:p>
        </p:txBody>
      </p:sp>
      <p:sp>
        <p:nvSpPr>
          <p:cNvPr id="111619" name="内容占位符 2">
            <a:extLst>
              <a:ext uri="{FF2B5EF4-FFF2-40B4-BE49-F238E27FC236}">
                <a16:creationId xmlns:a16="http://schemas.microsoft.com/office/drawing/2014/main" id="{B5754DD1-BD8C-431C-A9DB-D98241689926}"/>
              </a:ext>
            </a:extLst>
          </p:cNvPr>
          <p:cNvSpPr>
            <a:spLocks noGrp="1"/>
          </p:cNvSpPr>
          <p:nvPr>
            <p:ph idx="1"/>
          </p:nvPr>
        </p:nvSpPr>
        <p:spPr/>
        <p:txBody>
          <a:bodyPr>
            <a:normAutofit/>
          </a:bodyPr>
          <a:lstStyle/>
          <a:p>
            <a:pPr>
              <a:lnSpc>
                <a:spcPct val="150000"/>
              </a:lnSpc>
            </a:pPr>
            <a:r>
              <a:rPr lang="en-US" altLang="zh-CN" sz="2000" b="1" dirty="0">
                <a:solidFill>
                  <a:srgbClr val="0033CC"/>
                </a:solidFill>
              </a:rPr>
              <a:t>2 </a:t>
            </a:r>
            <a:r>
              <a:rPr lang="zh-CN" altLang="en-US" sz="2000" b="1" dirty="0">
                <a:solidFill>
                  <a:srgbClr val="0033CC"/>
                </a:solidFill>
              </a:rPr>
              <a:t>条重链：</a:t>
            </a:r>
            <a:r>
              <a:rPr lang="zh-CN" altLang="en-US" sz="2000" dirty="0"/>
              <a:t>具有马达结构域</a:t>
            </a:r>
            <a:endParaRPr lang="en-US" altLang="zh-CN" sz="2000" dirty="0"/>
          </a:p>
          <a:p>
            <a:pPr>
              <a:lnSpc>
                <a:spcPct val="150000"/>
              </a:lnSpc>
            </a:pPr>
            <a:r>
              <a:rPr lang="en-US" altLang="zh-CN" sz="2000" b="1" dirty="0">
                <a:solidFill>
                  <a:srgbClr val="0033CC"/>
                </a:solidFill>
              </a:rPr>
              <a:t>2 </a:t>
            </a:r>
            <a:r>
              <a:rPr lang="zh-CN" altLang="en-US" sz="2000" b="1" dirty="0">
                <a:solidFill>
                  <a:srgbClr val="0033CC"/>
                </a:solidFill>
              </a:rPr>
              <a:t>条轻链：</a:t>
            </a:r>
            <a:r>
              <a:rPr lang="zh-CN" altLang="en-US" sz="2000" dirty="0"/>
              <a:t>与重链尾部结合、具有货物结合功能</a:t>
            </a:r>
          </a:p>
        </p:txBody>
      </p:sp>
      <p:pic>
        <p:nvPicPr>
          <p:cNvPr id="111620" name="Picture 4" descr="imagepage26">
            <a:extLst>
              <a:ext uri="{FF2B5EF4-FFF2-40B4-BE49-F238E27FC236}">
                <a16:creationId xmlns:a16="http://schemas.microsoft.com/office/drawing/2014/main" id="{D4470D2C-EAEF-40AB-9081-3F6A7F97CC0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43620" y="2850240"/>
            <a:ext cx="670476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5E35E5A-7DA8-434A-8460-EA55A31A4B7E}"/>
              </a:ext>
            </a:extLst>
          </p:cNvPr>
          <p:cNvSpPr/>
          <p:nvPr/>
        </p:nvSpPr>
        <p:spPr>
          <a:xfrm>
            <a:off x="1704056" y="5876962"/>
            <a:ext cx="8783888"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8-27 </a:t>
            </a:r>
            <a:r>
              <a:rPr lang="zh-CN" altLang="en-US" sz="1600" b="1" dirty="0">
                <a:solidFill>
                  <a:srgbClr val="0033CC"/>
                </a:solidFill>
                <a:latin typeface="Arial" panose="020B0604020202020204" pitchFamily="34" charset="0"/>
                <a:ea typeface="微软雅黑" panose="020B0503020204020204" pitchFamily="34" charset="-122"/>
              </a:rPr>
              <a:t>驱动蛋白分子重链和轻链结构模式图</a:t>
            </a:r>
          </a:p>
          <a:p>
            <a:pPr algn="ctr">
              <a:lnSpc>
                <a:spcPts val="2400"/>
              </a:lnSpc>
            </a:pPr>
            <a:r>
              <a:rPr lang="zh-CN" altLang="en-US" sz="1400" dirty="0">
                <a:latin typeface="Arial" panose="020B0604020202020204" pitchFamily="34" charset="0"/>
                <a:ea typeface="微软雅黑" panose="020B0503020204020204" pitchFamily="34" charset="-122"/>
              </a:rPr>
              <a:t>驱动蛋白是由两条重链和二条轻链构成的异源四聚体。球状的马达结构域位于左侧（重链的</a:t>
            </a:r>
            <a:r>
              <a:rPr lang="en-US" altLang="zh-CN" sz="1400" dirty="0">
                <a:latin typeface="Arial" panose="020B0604020202020204" pitchFamily="34" charset="0"/>
                <a:ea typeface="微软雅黑" panose="020B0503020204020204" pitchFamily="34" charset="-122"/>
              </a:rPr>
              <a:t>N </a:t>
            </a:r>
            <a:r>
              <a:rPr lang="zh-CN" altLang="en-US" sz="1400" dirty="0">
                <a:latin typeface="Arial" panose="020B0604020202020204" pitchFamily="34" charset="0"/>
                <a:ea typeface="微软雅黑" panose="020B0503020204020204" pitchFamily="34" charset="-122"/>
              </a:rPr>
              <a:t>端），从左向右分别是连接马达结构域的颈部，杆状区和由重链的</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端及轻链构成的扇形尾部</a:t>
            </a:r>
          </a:p>
        </p:txBody>
      </p:sp>
    </p:spTree>
    <p:extLst>
      <p:ext uri="{BB962C8B-B14F-4D97-AF65-F5344CB8AC3E}">
        <p14:creationId xmlns:p14="http://schemas.microsoft.com/office/powerpoint/2010/main" val="3572777888"/>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内容占位符 2">
            <a:extLst>
              <a:ext uri="{FF2B5EF4-FFF2-40B4-BE49-F238E27FC236}">
                <a16:creationId xmlns:a16="http://schemas.microsoft.com/office/drawing/2014/main" id="{B22896E5-77B8-4A5B-8635-36AA43EE1D95}"/>
              </a:ext>
            </a:extLst>
          </p:cNvPr>
          <p:cNvSpPr>
            <a:spLocks noGrp="1"/>
          </p:cNvSpPr>
          <p:nvPr>
            <p:ph idx="1"/>
          </p:nvPr>
        </p:nvSpPr>
        <p:spPr/>
        <p:txBody>
          <a:bodyPr>
            <a:normAutofit/>
          </a:bodyPr>
          <a:lstStyle/>
          <a:p>
            <a:pPr>
              <a:lnSpc>
                <a:spcPct val="150000"/>
              </a:lnSpc>
              <a:spcAft>
                <a:spcPts val="600"/>
              </a:spcAft>
            </a:pPr>
            <a:r>
              <a:rPr lang="zh-CN" altLang="en-US" sz="2000" dirty="0"/>
              <a:t>驱动蛋白的马达结构域上两个重要的功能位点：</a:t>
            </a:r>
            <a:r>
              <a:rPr lang="en-US" altLang="zh-CN" sz="2000" b="1" dirty="0">
                <a:solidFill>
                  <a:srgbClr val="0033CC"/>
                </a:solidFill>
              </a:rPr>
              <a:t>ATP </a:t>
            </a:r>
            <a:r>
              <a:rPr lang="zh-CN" altLang="en-US" sz="2000" b="1" dirty="0">
                <a:solidFill>
                  <a:srgbClr val="0033CC"/>
                </a:solidFill>
              </a:rPr>
              <a:t>结合位点和微管结合位点</a:t>
            </a:r>
            <a:endParaRPr lang="en-US" altLang="zh-CN" sz="2000" b="1" dirty="0">
              <a:solidFill>
                <a:srgbClr val="0033CC"/>
              </a:solidFill>
            </a:endParaRPr>
          </a:p>
          <a:p>
            <a:pPr>
              <a:lnSpc>
                <a:spcPct val="150000"/>
              </a:lnSpc>
              <a:spcAft>
                <a:spcPts val="600"/>
              </a:spcAft>
            </a:pPr>
            <a:r>
              <a:rPr lang="zh-CN" altLang="en-US" sz="2000" dirty="0"/>
              <a:t>驱动蛋白的运动主要涉及发生在两个马达结构域上</a:t>
            </a:r>
            <a:r>
              <a:rPr lang="en-US" altLang="zh-CN" sz="2000" dirty="0"/>
              <a:t>ATP </a:t>
            </a:r>
            <a:r>
              <a:rPr lang="zh-CN" altLang="en-US" sz="2000" dirty="0"/>
              <a:t>的结合、水解和</a:t>
            </a:r>
            <a:r>
              <a:rPr lang="en-US" altLang="zh-CN" sz="2000" dirty="0"/>
              <a:t>ADP </a:t>
            </a:r>
            <a:r>
              <a:rPr lang="zh-CN" altLang="en-US" sz="2000" dirty="0"/>
              <a:t>释放以及与自身构象变化相偶联等机械化学循环过程</a:t>
            </a:r>
          </a:p>
        </p:txBody>
      </p:sp>
      <p:pic>
        <p:nvPicPr>
          <p:cNvPr id="114692" name="Picture 2" descr="figure 18-20">
            <a:extLst>
              <a:ext uri="{FF2B5EF4-FFF2-40B4-BE49-F238E27FC236}">
                <a16:creationId xmlns:a16="http://schemas.microsoft.com/office/drawing/2014/main" id="{F3822296-DD2B-4E87-A8A0-0DFDDBEFFEF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99020" y="2696025"/>
            <a:ext cx="7136509"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8E8F5B9C-12B6-4E40-B554-D739F9B1560A}"/>
              </a:ext>
            </a:extLst>
          </p:cNvPr>
          <p:cNvSpPr>
            <a:spLocks noGrp="1"/>
          </p:cNvSpPr>
          <p:nvPr>
            <p:ph type="title"/>
          </p:nvPr>
        </p:nvSpPr>
        <p:spPr/>
        <p:txBody>
          <a:bodyPr/>
          <a:lstStyle/>
          <a:p>
            <a:r>
              <a:rPr lang="en-US" altLang="zh-CN" dirty="0"/>
              <a:t>2. </a:t>
            </a:r>
            <a:r>
              <a:rPr lang="zh-CN" altLang="en-US" dirty="0"/>
              <a:t>驱动蛋白沿微管运动的分子机制 </a:t>
            </a:r>
          </a:p>
        </p:txBody>
      </p:sp>
      <p:sp>
        <p:nvSpPr>
          <p:cNvPr id="2" name="矩形 1"/>
          <p:cNvSpPr/>
          <p:nvPr/>
        </p:nvSpPr>
        <p:spPr>
          <a:xfrm>
            <a:off x="6334124" y="6306235"/>
            <a:ext cx="5667375" cy="261610"/>
          </a:xfrm>
          <a:prstGeom prst="rect">
            <a:avLst/>
          </a:prstGeom>
        </p:spPr>
        <p:txBody>
          <a:bodyPr wrap="square">
            <a:spAutoFit/>
          </a:bodyPr>
          <a:lstStyle/>
          <a:p>
            <a:r>
              <a:rPr lang="en-US" altLang="zh-CN" sz="1100" dirty="0">
                <a:latin typeface="Times New Roman" panose="02020603050405020304" pitchFamily="18" charset="0"/>
                <a:cs typeface="Times New Roman" panose="02020603050405020304" pitchFamily="18" charset="0"/>
              </a:rPr>
              <a:t>https://haokan.baidu.com/v?vid=11365167930305598715&amp;pd=bjh&amp;fr=bjhauthor&amp;type=video</a:t>
            </a:r>
            <a:endParaRPr lang="zh-CN" alt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6954871"/>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图片 4">
            <a:extLst>
              <a:ext uri="{FF2B5EF4-FFF2-40B4-BE49-F238E27FC236}">
                <a16:creationId xmlns:a16="http://schemas.microsoft.com/office/drawing/2014/main" id="{CE9FBDB4-F89F-40F7-AC47-79CD7D95E34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9215" y="1283196"/>
            <a:ext cx="679357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矩形 5">
            <a:extLst>
              <a:ext uri="{FF2B5EF4-FFF2-40B4-BE49-F238E27FC236}">
                <a16:creationId xmlns:a16="http://schemas.microsoft.com/office/drawing/2014/main" id="{4754E280-399C-48E1-ACFB-B4A75C94DCED}"/>
              </a:ext>
            </a:extLst>
          </p:cNvPr>
          <p:cNvSpPr>
            <a:spLocks noChangeArrowheads="1"/>
          </p:cNvSpPr>
          <p:nvPr/>
        </p:nvSpPr>
        <p:spPr bwMode="auto">
          <a:xfrm>
            <a:off x="7640608" y="6443813"/>
            <a:ext cx="4551393" cy="276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95" dirty="0">
                <a:ea typeface="宋体" panose="02010600030101010101" pitchFamily="2" charset="-122"/>
                <a:cs typeface="Arial" panose="020B0604020202020204" pitchFamily="34" charset="0"/>
              </a:rPr>
              <a:t>http://www.sciencemag.org/content/303/5658/676/F1.large.jpg</a:t>
            </a:r>
            <a:endParaRPr lang="zh-CN" altLang="en-US" sz="1195" dirty="0">
              <a:ea typeface="宋体" panose="02010600030101010101" pitchFamily="2" charset="-122"/>
              <a:cs typeface="Arial" panose="020B0604020202020204" pitchFamily="34" charset="0"/>
            </a:endParaRPr>
          </a:p>
        </p:txBody>
      </p:sp>
      <p:pic>
        <p:nvPicPr>
          <p:cNvPr id="115717" name="图片 1">
            <a:extLst>
              <a:ext uri="{FF2B5EF4-FFF2-40B4-BE49-F238E27FC236}">
                <a16:creationId xmlns:a16="http://schemas.microsoft.com/office/drawing/2014/main" id="{67EF3F5A-2214-4014-ACE9-11579865050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819928" y="563196"/>
            <a:ext cx="2273981"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AD3BFB7F-7180-4010-B44D-4F054F6D0884}"/>
              </a:ext>
            </a:extLst>
          </p:cNvPr>
          <p:cNvSpPr>
            <a:spLocks noGrp="1"/>
          </p:cNvSpPr>
          <p:nvPr>
            <p:ph type="title"/>
          </p:nvPr>
        </p:nvSpPr>
        <p:spPr/>
        <p:txBody>
          <a:bodyPr/>
          <a:lstStyle/>
          <a:p>
            <a:r>
              <a:rPr lang="zh-CN" altLang="en-US" dirty="0"/>
              <a:t>“步行” 模型和“尺蠖” 爬行模型</a:t>
            </a:r>
          </a:p>
        </p:txBody>
      </p:sp>
    </p:spTree>
    <p:extLst>
      <p:ext uri="{BB962C8B-B14F-4D97-AF65-F5344CB8AC3E}">
        <p14:creationId xmlns:p14="http://schemas.microsoft.com/office/powerpoint/2010/main" val="1387620740"/>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0F0B17F-5167-4AE1-A14E-BC10F86DA792}"/>
              </a:ext>
            </a:extLst>
          </p:cNvPr>
          <p:cNvSpPr>
            <a:spLocks noGrp="1"/>
          </p:cNvSpPr>
          <p:nvPr>
            <p:ph type="title"/>
          </p:nvPr>
        </p:nvSpPr>
        <p:spPr/>
        <p:txBody>
          <a:bodyPr/>
          <a:lstStyle/>
          <a:p>
            <a:r>
              <a:rPr lang="zh-CN" altLang="en-US" dirty="0"/>
              <a:t>“步 行”</a:t>
            </a:r>
            <a:r>
              <a:rPr lang="en-US" altLang="zh-CN" dirty="0"/>
              <a:t>(hand over hand) </a:t>
            </a:r>
            <a:r>
              <a:rPr lang="zh-CN" altLang="en-US" dirty="0"/>
              <a:t>模型</a:t>
            </a:r>
          </a:p>
        </p:txBody>
      </p:sp>
      <p:pic>
        <p:nvPicPr>
          <p:cNvPr id="3" name="图片 2" descr="8-29">
            <a:extLst>
              <a:ext uri="{FF2B5EF4-FFF2-40B4-BE49-F238E27FC236}">
                <a16:creationId xmlns:a16="http://schemas.microsoft.com/office/drawing/2014/main" id="{0300A9F7-4C2E-4C34-986C-275926D48BCA}"/>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0" y="2349000"/>
            <a:ext cx="8067169" cy="2160000"/>
          </a:xfrm>
          <a:prstGeom prst="rect">
            <a:avLst/>
          </a:prstGeom>
        </p:spPr>
      </p:pic>
      <p:sp>
        <p:nvSpPr>
          <p:cNvPr id="4" name="矩形 3">
            <a:extLst>
              <a:ext uri="{FF2B5EF4-FFF2-40B4-BE49-F238E27FC236}">
                <a16:creationId xmlns:a16="http://schemas.microsoft.com/office/drawing/2014/main" id="{35E5BC47-051A-4A1F-A547-2037919626C6}"/>
              </a:ext>
            </a:extLst>
          </p:cNvPr>
          <p:cNvSpPr/>
          <p:nvPr/>
        </p:nvSpPr>
        <p:spPr>
          <a:xfrm>
            <a:off x="361095" y="5290397"/>
            <a:ext cx="7344977"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8-29 </a:t>
            </a:r>
            <a:r>
              <a:rPr lang="zh-CN" altLang="en-US" sz="1600" b="1" dirty="0">
                <a:solidFill>
                  <a:srgbClr val="0033CC"/>
                </a:solidFill>
                <a:latin typeface="Arial" panose="020B0604020202020204" pitchFamily="34" charset="0"/>
                <a:ea typeface="微软雅黑" panose="020B0503020204020204" pitchFamily="34" charset="-122"/>
              </a:rPr>
              <a:t>驱动蛋白沿微管运动的步行模型</a:t>
            </a:r>
          </a:p>
          <a:p>
            <a:pPr algn="ctr">
              <a:lnSpc>
                <a:spcPts val="2400"/>
              </a:lnSpc>
            </a:pPr>
            <a:r>
              <a:rPr lang="zh-CN" altLang="en-US" sz="1400" dirty="0">
                <a:latin typeface="Arial" panose="020B0604020202020204" pitchFamily="34" charset="0"/>
                <a:ea typeface="微软雅黑" panose="020B0503020204020204" pitchFamily="34" charset="-122"/>
              </a:rPr>
              <a:t>驱动蛋白</a:t>
            </a:r>
            <a:r>
              <a:rPr lang="en-US" altLang="zh-CN" sz="1400" dirty="0">
                <a:latin typeface="Arial" panose="020B0604020202020204" pitchFamily="34" charset="0"/>
                <a:ea typeface="微软雅黑" panose="020B0503020204020204" pitchFamily="34" charset="-122"/>
              </a:rPr>
              <a:t>-1 </a:t>
            </a:r>
            <a:r>
              <a:rPr lang="zh-CN" altLang="en-US" sz="1400" dirty="0">
                <a:latin typeface="Arial" panose="020B0604020202020204" pitchFamily="34" charset="0"/>
                <a:ea typeface="微软雅黑" panose="020B0503020204020204" pitchFamily="34" charset="-122"/>
              </a:rPr>
              <a:t>有两条重链，其头部结构域（用</a:t>
            </a:r>
            <a:r>
              <a:rPr lang="en-US" altLang="zh-CN" sz="1400" dirty="0">
                <a:latin typeface="Arial" panose="020B0604020202020204" pitchFamily="34" charset="0"/>
                <a:ea typeface="微软雅黑" panose="020B0503020204020204" pitchFamily="34" charset="-122"/>
              </a:rPr>
              <a:t>L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T </a:t>
            </a:r>
            <a:r>
              <a:rPr lang="zh-CN" altLang="en-US" sz="1400" dirty="0">
                <a:latin typeface="Arial" panose="020B0604020202020204" pitchFamily="34" charset="0"/>
                <a:ea typeface="微软雅黑" panose="020B0503020204020204" pitchFamily="34" charset="-122"/>
              </a:rPr>
              <a:t>表示它们开始时所处的位置）伴随着</a:t>
            </a:r>
            <a:r>
              <a:rPr lang="en-US" altLang="zh-CN" sz="1400" dirty="0">
                <a:latin typeface="Arial" panose="020B0604020202020204" pitchFamily="34" charset="0"/>
                <a:ea typeface="微软雅黑" panose="020B0503020204020204" pitchFamily="34" charset="-122"/>
              </a:rPr>
              <a:t>ATP </a:t>
            </a:r>
            <a:r>
              <a:rPr lang="zh-CN" altLang="en-US" sz="1400" dirty="0">
                <a:latin typeface="Arial" panose="020B0604020202020204" pitchFamily="34" charset="0"/>
                <a:ea typeface="微软雅黑" panose="020B0503020204020204" pitchFamily="34" charset="-122"/>
              </a:rPr>
              <a:t>的结合、水解和</a:t>
            </a:r>
            <a:r>
              <a:rPr lang="en-US" altLang="zh-CN" sz="1400" dirty="0">
                <a:latin typeface="Arial" panose="020B0604020202020204" pitchFamily="34" charset="0"/>
                <a:ea typeface="微软雅黑" panose="020B0503020204020204" pitchFamily="34" charset="-122"/>
              </a:rPr>
              <a:t>Pi </a:t>
            </a:r>
            <a:r>
              <a:rPr lang="zh-CN" altLang="en-US" sz="1400" dirty="0">
                <a:latin typeface="Arial" panose="020B0604020202020204" pitchFamily="34" charset="0"/>
                <a:ea typeface="微软雅黑" panose="020B0503020204020204" pitchFamily="34" charset="-122"/>
              </a:rPr>
              <a:t>及</a:t>
            </a:r>
            <a:r>
              <a:rPr lang="en-US" altLang="zh-CN" sz="1400" dirty="0">
                <a:latin typeface="Arial" panose="020B0604020202020204" pitchFamily="34" charset="0"/>
                <a:ea typeface="微软雅黑" panose="020B0503020204020204" pitchFamily="34" charset="-122"/>
              </a:rPr>
              <a:t>ADP </a:t>
            </a:r>
            <a:r>
              <a:rPr lang="zh-CN" altLang="en-US" sz="1400" dirty="0">
                <a:latin typeface="Arial" panose="020B0604020202020204" pitchFamily="34" charset="0"/>
                <a:ea typeface="微软雅黑" panose="020B0503020204020204" pitchFamily="34" charset="-122"/>
              </a:rPr>
              <a:t>的释放而在微管表面行走。在整个过程中，二个头部结构域至少有一个与微管处于结合状态</a:t>
            </a:r>
          </a:p>
        </p:txBody>
      </p:sp>
      <p:pic>
        <p:nvPicPr>
          <p:cNvPr id="7" name="Picture 2" descr="figure 18-22a">
            <a:extLst>
              <a:ext uri="{FF2B5EF4-FFF2-40B4-BE49-F238E27FC236}">
                <a16:creationId xmlns:a16="http://schemas.microsoft.com/office/drawing/2014/main" id="{61BC39BA-2F68-44F6-9850-35EABEF71B2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647200" y="770139"/>
            <a:ext cx="3240000" cy="3262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igure 18-22a">
            <a:extLst>
              <a:ext uri="{FF2B5EF4-FFF2-40B4-BE49-F238E27FC236}">
                <a16:creationId xmlns:a16="http://schemas.microsoft.com/office/drawing/2014/main" id="{73BD6AFE-C937-4656-A3C0-37FC6711DC7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647201" y="4020507"/>
            <a:ext cx="3240000" cy="279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1104033"/>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内容占位符 1">
            <a:extLst>
              <a:ext uri="{FF2B5EF4-FFF2-40B4-BE49-F238E27FC236}">
                <a16:creationId xmlns:a16="http://schemas.microsoft.com/office/drawing/2014/main" id="{22A053DC-D79A-4AA7-B6BD-FC617BCE3E4B}"/>
              </a:ext>
            </a:extLst>
          </p:cNvPr>
          <p:cNvSpPr>
            <a:spLocks noGrp="1"/>
          </p:cNvSpPr>
          <p:nvPr>
            <p:ph idx="1"/>
          </p:nvPr>
        </p:nvSpPr>
        <p:spPr/>
        <p:txBody>
          <a:bodyPr>
            <a:normAutofit/>
          </a:bodyPr>
          <a:lstStyle/>
          <a:p>
            <a:pPr>
              <a:lnSpc>
                <a:spcPct val="150000"/>
              </a:lnSpc>
              <a:spcAft>
                <a:spcPts val="600"/>
              </a:spcAft>
            </a:pPr>
            <a:r>
              <a:rPr lang="zh-CN" altLang="en-US" sz="2000" dirty="0"/>
              <a:t>动力蛋白超家族</a:t>
            </a:r>
            <a:endParaRPr lang="en-US" altLang="zh-CN" sz="2000" dirty="0"/>
          </a:p>
          <a:p>
            <a:pPr lvl="1">
              <a:lnSpc>
                <a:spcPct val="150000"/>
              </a:lnSpc>
              <a:spcAft>
                <a:spcPts val="600"/>
              </a:spcAft>
            </a:pPr>
            <a:r>
              <a:rPr lang="zh-CN" altLang="en-US" sz="1800" b="1" dirty="0">
                <a:solidFill>
                  <a:srgbClr val="0033CC"/>
                </a:solidFill>
              </a:rPr>
              <a:t>细胞质动力蛋白</a:t>
            </a:r>
            <a:r>
              <a:rPr lang="en-US" altLang="zh-CN" sz="1800" b="1" dirty="0">
                <a:solidFill>
                  <a:srgbClr val="0033CC"/>
                </a:solidFill>
              </a:rPr>
              <a:t>(cytoplasmic dynein)</a:t>
            </a:r>
          </a:p>
          <a:p>
            <a:pPr lvl="1">
              <a:lnSpc>
                <a:spcPct val="150000"/>
              </a:lnSpc>
              <a:spcAft>
                <a:spcPts val="600"/>
              </a:spcAft>
            </a:pPr>
            <a:r>
              <a:rPr lang="zh-CN" altLang="en-US" sz="1800" b="1" dirty="0">
                <a:solidFill>
                  <a:srgbClr val="0033CC"/>
                </a:solidFill>
              </a:rPr>
              <a:t>轴丝动力蛋白</a:t>
            </a:r>
            <a:r>
              <a:rPr lang="en-US" altLang="zh-CN" sz="1800" b="1" dirty="0">
                <a:solidFill>
                  <a:srgbClr val="0033CC"/>
                </a:solidFill>
              </a:rPr>
              <a:t>(axonemal dynein)</a:t>
            </a:r>
          </a:p>
          <a:p>
            <a:pPr>
              <a:lnSpc>
                <a:spcPct val="150000"/>
              </a:lnSpc>
              <a:spcAft>
                <a:spcPts val="600"/>
              </a:spcAft>
            </a:pPr>
            <a:r>
              <a:rPr lang="zh-CN" altLang="en-US" sz="2000" dirty="0"/>
              <a:t>重链含</a:t>
            </a:r>
            <a:r>
              <a:rPr lang="en-US" altLang="zh-CN" sz="2000" dirty="0"/>
              <a:t>ATP </a:t>
            </a:r>
            <a:r>
              <a:rPr lang="zh-CN" altLang="en-US" sz="2000" dirty="0"/>
              <a:t>结合部位和微管结合部位</a:t>
            </a:r>
            <a:endParaRPr lang="en-US" altLang="zh-CN" sz="2000" dirty="0"/>
          </a:p>
          <a:p>
            <a:pPr>
              <a:lnSpc>
                <a:spcPct val="150000"/>
              </a:lnSpc>
              <a:spcAft>
                <a:spcPts val="600"/>
              </a:spcAft>
            </a:pPr>
            <a:endParaRPr lang="zh-CN" altLang="en-US" sz="2000" dirty="0"/>
          </a:p>
        </p:txBody>
      </p:sp>
      <p:sp>
        <p:nvSpPr>
          <p:cNvPr id="5" name="矩形 4">
            <a:extLst>
              <a:ext uri="{FF2B5EF4-FFF2-40B4-BE49-F238E27FC236}">
                <a16:creationId xmlns:a16="http://schemas.microsoft.com/office/drawing/2014/main" id="{2AA8705D-10D6-4BA5-8736-2FC6E8BD153E}"/>
              </a:ext>
            </a:extLst>
          </p:cNvPr>
          <p:cNvSpPr/>
          <p:nvPr/>
        </p:nvSpPr>
        <p:spPr>
          <a:xfrm>
            <a:off x="7413389" y="6206930"/>
            <a:ext cx="3659976"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8-30 </a:t>
            </a:r>
            <a:r>
              <a:rPr lang="zh-CN" altLang="en-US" sz="1600" b="1" dirty="0">
                <a:solidFill>
                  <a:srgbClr val="0033CC"/>
                </a:solidFill>
                <a:latin typeface="Arial" panose="020B0604020202020204" pitchFamily="34" charset="0"/>
                <a:ea typeface="微软雅黑" panose="020B0503020204020204" pitchFamily="34" charset="-122"/>
              </a:rPr>
              <a:t>细胞质动力蛋白结构示意图</a:t>
            </a:r>
          </a:p>
        </p:txBody>
      </p:sp>
      <p:sp>
        <p:nvSpPr>
          <p:cNvPr id="3" name="标题 2">
            <a:extLst>
              <a:ext uri="{FF2B5EF4-FFF2-40B4-BE49-F238E27FC236}">
                <a16:creationId xmlns:a16="http://schemas.microsoft.com/office/drawing/2014/main" id="{53382C5F-06A4-4F91-966D-988A4A92421F}"/>
              </a:ext>
            </a:extLst>
          </p:cNvPr>
          <p:cNvSpPr>
            <a:spLocks noGrp="1"/>
          </p:cNvSpPr>
          <p:nvPr>
            <p:ph type="title"/>
          </p:nvPr>
        </p:nvSpPr>
        <p:spPr/>
        <p:txBody>
          <a:bodyPr/>
          <a:lstStyle/>
          <a:p>
            <a:r>
              <a:rPr lang="zh-CN" altLang="en-US" dirty="0"/>
              <a:t>（二）胞质动力蛋白及其功能</a:t>
            </a:r>
          </a:p>
        </p:txBody>
      </p:sp>
      <p:pic>
        <p:nvPicPr>
          <p:cNvPr id="8" name="图片 7" descr="8-31">
            <a:extLst>
              <a:ext uri="{FF2B5EF4-FFF2-40B4-BE49-F238E27FC236}">
                <a16:creationId xmlns:a16="http://schemas.microsoft.com/office/drawing/2014/main" id="{497DB696-14F0-4EA3-953A-7EECE151AB33}"/>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389155" y="3761668"/>
            <a:ext cx="3833960" cy="2520000"/>
          </a:xfrm>
          <a:prstGeom prst="rect">
            <a:avLst/>
          </a:prstGeom>
        </p:spPr>
      </p:pic>
      <p:sp>
        <p:nvSpPr>
          <p:cNvPr id="9" name="矩形 8">
            <a:extLst>
              <a:ext uri="{FF2B5EF4-FFF2-40B4-BE49-F238E27FC236}">
                <a16:creationId xmlns:a16="http://schemas.microsoft.com/office/drawing/2014/main" id="{26307D29-35FF-481A-9A55-8D70C78647BA}"/>
              </a:ext>
            </a:extLst>
          </p:cNvPr>
          <p:cNvSpPr/>
          <p:nvPr/>
        </p:nvSpPr>
        <p:spPr>
          <a:xfrm>
            <a:off x="1035292" y="6175849"/>
            <a:ext cx="4541686" cy="584775"/>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8-31 </a:t>
            </a:r>
            <a:r>
              <a:rPr lang="zh-CN" altLang="en-US" sz="1600" b="1" dirty="0">
                <a:solidFill>
                  <a:srgbClr val="0033CC"/>
                </a:solidFill>
                <a:latin typeface="Arial" panose="020B0604020202020204" pitchFamily="34" charset="0"/>
                <a:ea typeface="微软雅黑" panose="020B0503020204020204" pitchFamily="34" charset="-122"/>
              </a:rPr>
              <a:t>胞质动力蛋白（</a:t>
            </a:r>
            <a:r>
              <a:rPr lang="en-US" altLang="zh-CN" sz="1600" b="1" dirty="0">
                <a:solidFill>
                  <a:srgbClr val="0033CC"/>
                </a:solidFill>
                <a:latin typeface="Arial" panose="020B0604020202020204" pitchFamily="34" charset="0"/>
                <a:ea typeface="微软雅黑" panose="020B0503020204020204" pitchFamily="34" charset="-122"/>
              </a:rPr>
              <a:t>2 </a:t>
            </a:r>
            <a:r>
              <a:rPr lang="zh-CN" altLang="en-US" sz="1600" b="1" dirty="0">
                <a:solidFill>
                  <a:srgbClr val="0033CC"/>
                </a:solidFill>
                <a:latin typeface="Arial" panose="020B0604020202020204" pitchFamily="34" charset="0"/>
                <a:ea typeface="微软雅黑" panose="020B0503020204020204" pitchFamily="34" charset="-122"/>
              </a:rPr>
              <a:t>个头部）和轴丝动力蛋白（</a:t>
            </a:r>
            <a:r>
              <a:rPr lang="en-US" altLang="zh-CN" sz="1600" b="1" dirty="0">
                <a:solidFill>
                  <a:srgbClr val="0033CC"/>
                </a:solidFill>
                <a:latin typeface="Arial" panose="020B0604020202020204" pitchFamily="34" charset="0"/>
                <a:ea typeface="微软雅黑" panose="020B0503020204020204" pitchFamily="34" charset="-122"/>
              </a:rPr>
              <a:t>3 </a:t>
            </a:r>
            <a:r>
              <a:rPr lang="zh-CN" altLang="en-US" sz="1600" b="1" dirty="0">
                <a:solidFill>
                  <a:srgbClr val="0033CC"/>
                </a:solidFill>
                <a:latin typeface="Arial" panose="020B0604020202020204" pitchFamily="34" charset="0"/>
                <a:ea typeface="微软雅黑" panose="020B0503020204020204" pitchFamily="34" charset="-122"/>
              </a:rPr>
              <a:t>个头部）分子的马达结构域</a:t>
            </a:r>
          </a:p>
        </p:txBody>
      </p:sp>
      <p:pic>
        <p:nvPicPr>
          <p:cNvPr id="4" name="图片 3">
            <a:extLst>
              <a:ext uri="{FF2B5EF4-FFF2-40B4-BE49-F238E27FC236}">
                <a16:creationId xmlns:a16="http://schemas.microsoft.com/office/drawing/2014/main" id="{FDED262E-BCD1-4648-BCEB-CB418125BA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9554" y="775849"/>
            <a:ext cx="5287646" cy="5400000"/>
          </a:xfrm>
          <a:prstGeom prst="rect">
            <a:avLst/>
          </a:prstGeom>
        </p:spPr>
      </p:pic>
    </p:spTree>
    <p:extLst>
      <p:ext uri="{BB962C8B-B14F-4D97-AF65-F5344CB8AC3E}">
        <p14:creationId xmlns:p14="http://schemas.microsoft.com/office/powerpoint/2010/main" val="2918538415"/>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3DC41F5-5660-4D33-B6A0-9154AE89A75C}"/>
              </a:ext>
            </a:extLst>
          </p:cNvPr>
          <p:cNvSpPr>
            <a:spLocks noGrp="1"/>
          </p:cNvSpPr>
          <p:nvPr>
            <p:ph type="title"/>
          </p:nvPr>
        </p:nvSpPr>
        <p:spPr/>
        <p:txBody>
          <a:bodyPr/>
          <a:lstStyle/>
          <a:p>
            <a:r>
              <a:rPr lang="en-US" altLang="zh-CN" dirty="0"/>
              <a:t>Intracellular transport in nerve cells</a:t>
            </a:r>
            <a:endParaRPr lang="zh-CN" alt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933"/>
          <a:stretch/>
        </p:blipFill>
        <p:spPr bwMode="auto">
          <a:xfrm>
            <a:off x="1903913" y="1672726"/>
            <a:ext cx="7924800" cy="3286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1181231"/>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55F261C9-00A6-4997-BA00-5E3155199B6F}"/>
              </a:ext>
            </a:extLst>
          </p:cNvPr>
          <p:cNvSpPr>
            <a:spLocks noGrp="1"/>
          </p:cNvSpPr>
          <p:nvPr>
            <p:ph type="title"/>
          </p:nvPr>
        </p:nvSpPr>
        <p:spPr/>
        <p:txBody>
          <a:bodyPr/>
          <a:lstStyle/>
          <a:p>
            <a:pPr algn="l"/>
            <a:r>
              <a:rPr lang="zh-CN" altLang="en-US" dirty="0"/>
              <a:t>八、纤毛和鞭毛的结构与功能 </a:t>
            </a:r>
          </a:p>
        </p:txBody>
      </p:sp>
      <p:sp>
        <p:nvSpPr>
          <p:cNvPr id="2" name="内容占位符 1">
            <a:extLst>
              <a:ext uri="{FF2B5EF4-FFF2-40B4-BE49-F238E27FC236}">
                <a16:creationId xmlns:a16="http://schemas.microsoft.com/office/drawing/2014/main" id="{4698D79B-2520-45DE-B0CE-6E402621BBEB}"/>
              </a:ext>
            </a:extLst>
          </p:cNvPr>
          <p:cNvSpPr>
            <a:spLocks noGrp="1"/>
          </p:cNvSpPr>
          <p:nvPr>
            <p:ph idx="1"/>
          </p:nvPr>
        </p:nvSpPr>
        <p:spPr/>
        <p:txBody>
          <a:bodyPr>
            <a:normAutofit/>
          </a:bodyPr>
          <a:lstStyle/>
          <a:p>
            <a:r>
              <a:rPr lang="zh-CN" altLang="en-US" sz="2000" b="1" dirty="0">
                <a:solidFill>
                  <a:srgbClr val="0033CC"/>
                </a:solidFill>
              </a:rPr>
              <a:t>纤毛（</a:t>
            </a:r>
            <a:r>
              <a:rPr lang="en-US" altLang="zh-CN" sz="2000" b="1" dirty="0">
                <a:solidFill>
                  <a:srgbClr val="0033CC"/>
                </a:solidFill>
              </a:rPr>
              <a:t>cilia</a:t>
            </a:r>
            <a:r>
              <a:rPr lang="zh-CN" altLang="en-US" sz="2000" b="1" dirty="0">
                <a:solidFill>
                  <a:srgbClr val="0033CC"/>
                </a:solidFill>
              </a:rPr>
              <a:t>）</a:t>
            </a:r>
            <a:r>
              <a:rPr lang="zh-CN" altLang="en-US" sz="2000" dirty="0"/>
              <a:t>和</a:t>
            </a:r>
            <a:r>
              <a:rPr lang="zh-CN" altLang="en-US" sz="2000" b="1" dirty="0">
                <a:solidFill>
                  <a:srgbClr val="0033CC"/>
                </a:solidFill>
              </a:rPr>
              <a:t>鞭毛（</a:t>
            </a:r>
            <a:r>
              <a:rPr lang="en-US" altLang="zh-CN" sz="2000" b="1" dirty="0">
                <a:solidFill>
                  <a:srgbClr val="0033CC"/>
                </a:solidFill>
              </a:rPr>
              <a:t>flagella</a:t>
            </a:r>
            <a:r>
              <a:rPr lang="zh-CN" altLang="en-US" sz="2000" b="1" dirty="0">
                <a:solidFill>
                  <a:srgbClr val="0033CC"/>
                </a:solidFill>
              </a:rPr>
              <a:t>）</a:t>
            </a:r>
            <a:r>
              <a:rPr lang="zh-CN" altLang="en-US" sz="2000" dirty="0"/>
              <a:t>是突出于细胞表面的、高度特化的细胞结构</a:t>
            </a:r>
          </a:p>
        </p:txBody>
      </p:sp>
      <p:pic>
        <p:nvPicPr>
          <p:cNvPr id="124931" name="图片 2">
            <a:extLst>
              <a:ext uri="{FF2B5EF4-FFF2-40B4-BE49-F238E27FC236}">
                <a16:creationId xmlns:a16="http://schemas.microsoft.com/office/drawing/2014/main" id="{B734B590-313E-4850-BDC2-3D59A233755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695780" y="2212665"/>
            <a:ext cx="6800441"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709041"/>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4808842-29C0-47D1-BF6A-D853A193C61A}"/>
              </a:ext>
            </a:extLst>
          </p:cNvPr>
          <p:cNvSpPr>
            <a:spLocks noGrp="1"/>
          </p:cNvSpPr>
          <p:nvPr>
            <p:ph type="title"/>
          </p:nvPr>
        </p:nvSpPr>
        <p:spPr/>
        <p:txBody>
          <a:bodyPr/>
          <a:lstStyle/>
          <a:p>
            <a:r>
              <a:rPr lang="zh-CN" altLang="en-US" dirty="0"/>
              <a:t>（一）纤毛的结构及组装</a:t>
            </a:r>
          </a:p>
        </p:txBody>
      </p:sp>
      <p:pic>
        <p:nvPicPr>
          <p:cNvPr id="8" name="Picture 5" descr="imagepage31">
            <a:extLst>
              <a:ext uri="{FF2B5EF4-FFF2-40B4-BE49-F238E27FC236}">
                <a16:creationId xmlns:a16="http://schemas.microsoft.com/office/drawing/2014/main" id="{BEF1D5B6-792D-4A99-8894-C28075C078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90599" y="1162689"/>
            <a:ext cx="5810802"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8DB344DB-D48F-4452-A238-3BD9FC77077F}"/>
              </a:ext>
            </a:extLst>
          </p:cNvPr>
          <p:cNvSpPr/>
          <p:nvPr/>
        </p:nvSpPr>
        <p:spPr>
          <a:xfrm>
            <a:off x="879510" y="5846482"/>
            <a:ext cx="10432981"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8-32 </a:t>
            </a:r>
            <a:r>
              <a:rPr lang="zh-CN" altLang="en-US" sz="1600" b="1" dirty="0">
                <a:solidFill>
                  <a:srgbClr val="0033CC"/>
                </a:solidFill>
                <a:latin typeface="Arial" panose="020B0604020202020204" pitchFamily="34" charset="0"/>
                <a:ea typeface="微软雅黑" panose="020B0503020204020204" pitchFamily="34" charset="-122"/>
              </a:rPr>
              <a:t>基体及轴丝的结构和示意图</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四膜虫纤毛横切面的电镜图像。</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轴丝微管及其附属结构示意图。</a:t>
            </a:r>
            <a:r>
              <a:rPr lang="en-US" altLang="zh-CN" sz="1400" dirty="0">
                <a:latin typeface="Arial" panose="020B0604020202020204" pitchFamily="34" charset="0"/>
                <a:ea typeface="微软雅黑" panose="020B0503020204020204" pitchFamily="34" charset="-122"/>
              </a:rPr>
              <a:t>1. </a:t>
            </a:r>
            <a:r>
              <a:rPr lang="zh-CN" altLang="en-US" sz="1400" dirty="0">
                <a:latin typeface="Arial" panose="020B0604020202020204" pitchFamily="34" charset="0"/>
                <a:ea typeface="微软雅黑" panose="020B0503020204020204" pitchFamily="34" charset="-122"/>
              </a:rPr>
              <a:t>轴丝的横切面，其外围是</a:t>
            </a:r>
            <a:r>
              <a:rPr lang="en-US" altLang="zh-CN" sz="1400" dirty="0">
                <a:latin typeface="Arial" panose="020B0604020202020204" pitchFamily="34" charset="0"/>
                <a:ea typeface="微软雅黑" panose="020B0503020204020204" pitchFamily="34" charset="-122"/>
              </a:rPr>
              <a:t>9 </a:t>
            </a:r>
            <a:r>
              <a:rPr lang="zh-CN" altLang="en-US" sz="1400" dirty="0">
                <a:latin typeface="Arial" panose="020B0604020202020204" pitchFamily="34" charset="0"/>
                <a:ea typeface="微软雅黑" panose="020B0503020204020204" pitchFamily="34" charset="-122"/>
              </a:rPr>
              <a:t>组相互联系的微管二联体，中央是由中央鞘包围的两根微管。</a:t>
            </a:r>
            <a:r>
              <a:rPr lang="en-US" altLang="zh-CN" sz="1400" dirty="0">
                <a:latin typeface="Arial" panose="020B0604020202020204" pitchFamily="34" charset="0"/>
                <a:ea typeface="微软雅黑" panose="020B0503020204020204" pitchFamily="34" charset="-122"/>
              </a:rPr>
              <a:t>2. </a:t>
            </a:r>
            <a:r>
              <a:rPr lang="zh-CN" altLang="en-US" sz="1400" dirty="0">
                <a:latin typeface="Arial" panose="020B0604020202020204" pitchFamily="34" charset="0"/>
                <a:ea typeface="微软雅黑" panose="020B0503020204020204" pitchFamily="34" charset="-122"/>
              </a:rPr>
              <a:t>基体横切面，其外围是</a:t>
            </a:r>
            <a:r>
              <a:rPr lang="en-US" altLang="zh-CN" sz="1400" dirty="0">
                <a:latin typeface="Arial" panose="020B0604020202020204" pitchFamily="34" charset="0"/>
                <a:ea typeface="微软雅黑" panose="020B0503020204020204" pitchFamily="34" charset="-122"/>
              </a:rPr>
              <a:t>9 </a:t>
            </a:r>
            <a:r>
              <a:rPr lang="zh-CN" altLang="en-US" sz="1400" dirty="0">
                <a:latin typeface="Arial" panose="020B0604020202020204" pitchFamily="34" charset="0"/>
                <a:ea typeface="微软雅黑" panose="020B0503020204020204" pitchFamily="34" charset="-122"/>
              </a:rPr>
              <a:t>组相互联系的微管三联体</a:t>
            </a:r>
          </a:p>
        </p:txBody>
      </p:sp>
    </p:spTree>
    <p:extLst>
      <p:ext uri="{BB962C8B-B14F-4D97-AF65-F5344CB8AC3E}">
        <p14:creationId xmlns:p14="http://schemas.microsoft.com/office/powerpoint/2010/main" val="2645365030"/>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a:extLst>
              <a:ext uri="{FF2B5EF4-FFF2-40B4-BE49-F238E27FC236}">
                <a16:creationId xmlns:a16="http://schemas.microsoft.com/office/drawing/2014/main" id="{FADD20DA-488D-4895-878E-F60EF6A0E780}"/>
              </a:ext>
            </a:extLst>
          </p:cNvPr>
          <p:cNvSpPr>
            <a:spLocks noGrp="1"/>
          </p:cNvSpPr>
          <p:nvPr>
            <p:ph type="title"/>
          </p:nvPr>
        </p:nvSpPr>
        <p:spPr/>
        <p:txBody>
          <a:bodyPr/>
          <a:lstStyle/>
          <a:p>
            <a:pPr algn="l"/>
            <a:r>
              <a:rPr lang="en-US" altLang="zh-CN" sz="3200"/>
              <a:t>1. </a:t>
            </a:r>
            <a:r>
              <a:rPr lang="zh-CN" altLang="en-US" sz="3200"/>
              <a:t>纤毛的结构</a:t>
            </a:r>
            <a:endParaRPr lang="zh-CN" altLang="en-US" sz="3200">
              <a:solidFill>
                <a:srgbClr val="FFFF00"/>
              </a:solidFill>
            </a:endParaRPr>
          </a:p>
        </p:txBody>
      </p:sp>
      <p:sp>
        <p:nvSpPr>
          <p:cNvPr id="2" name="内容占位符 1">
            <a:extLst>
              <a:ext uri="{FF2B5EF4-FFF2-40B4-BE49-F238E27FC236}">
                <a16:creationId xmlns:a16="http://schemas.microsoft.com/office/drawing/2014/main" id="{1DC8289D-A841-4F4A-9965-554B27A3F1B3}"/>
              </a:ext>
            </a:extLst>
          </p:cNvPr>
          <p:cNvSpPr>
            <a:spLocks noGrp="1"/>
          </p:cNvSpPr>
          <p:nvPr>
            <p:ph idx="1"/>
          </p:nvPr>
        </p:nvSpPr>
        <p:spPr>
          <a:xfrm>
            <a:off x="824366" y="1066800"/>
            <a:ext cx="11062834" cy="5435604"/>
          </a:xfrm>
        </p:spPr>
        <p:txBody>
          <a:bodyPr>
            <a:normAutofit/>
          </a:bodyPr>
          <a:lstStyle/>
          <a:p>
            <a:pPr>
              <a:spcAft>
                <a:spcPts val="600"/>
              </a:spcAft>
            </a:pPr>
            <a:r>
              <a:rPr lang="zh-CN" altLang="en-US" sz="2000" dirty="0"/>
              <a:t>纤毛的外部是由细胞质膜的特化而成的</a:t>
            </a:r>
            <a:r>
              <a:rPr lang="zh-CN" altLang="en-US" sz="2000" b="1" dirty="0">
                <a:solidFill>
                  <a:srgbClr val="0033CC"/>
                </a:solidFill>
              </a:rPr>
              <a:t>纤毛膜</a:t>
            </a:r>
            <a:r>
              <a:rPr lang="zh-CN" altLang="en-US" sz="2000" dirty="0"/>
              <a:t>，内部是由微管及其附属蛋白组装而成的</a:t>
            </a:r>
            <a:r>
              <a:rPr lang="zh-CN" altLang="en-US" sz="2000" b="1" dirty="0">
                <a:solidFill>
                  <a:srgbClr val="0033CC"/>
                </a:solidFill>
              </a:rPr>
              <a:t>轴丝</a:t>
            </a:r>
          </a:p>
          <a:p>
            <a:pPr>
              <a:spcAft>
                <a:spcPts val="600"/>
              </a:spcAft>
            </a:pPr>
            <a:r>
              <a:rPr lang="zh-CN" altLang="en-US" sz="2000" dirty="0"/>
              <a:t>轴丝是由</a:t>
            </a:r>
            <a:r>
              <a:rPr lang="en-US" altLang="zh-CN" sz="2000" dirty="0"/>
              <a:t>250 </a:t>
            </a:r>
            <a:r>
              <a:rPr lang="zh-CN" altLang="en-US" sz="2000" dirty="0"/>
              <a:t>多种不同的蛋白质组装而成的高度有序的结构</a:t>
            </a:r>
          </a:p>
          <a:p>
            <a:pPr>
              <a:spcAft>
                <a:spcPts val="600"/>
              </a:spcAft>
            </a:pPr>
            <a:r>
              <a:rPr lang="zh-CN" altLang="en-US" sz="2000" b="1" dirty="0">
                <a:solidFill>
                  <a:srgbClr val="0033CC"/>
                </a:solidFill>
              </a:rPr>
              <a:t>轴丝微管排列方式主要有</a:t>
            </a:r>
            <a:r>
              <a:rPr lang="en-US" altLang="zh-CN" sz="2000" b="1" dirty="0">
                <a:solidFill>
                  <a:srgbClr val="0033CC"/>
                </a:solidFill>
              </a:rPr>
              <a:t>3 </a:t>
            </a:r>
            <a:r>
              <a:rPr lang="zh-CN" altLang="en-US" sz="2000" b="1" dirty="0">
                <a:solidFill>
                  <a:srgbClr val="0033CC"/>
                </a:solidFill>
              </a:rPr>
              <a:t>种模式：</a:t>
            </a:r>
            <a:r>
              <a:rPr lang="zh-CN" altLang="en-US" sz="2000" dirty="0"/>
              <a:t>① </a:t>
            </a:r>
            <a:r>
              <a:rPr lang="en-US" altLang="zh-CN" sz="2000" dirty="0"/>
              <a:t>9+2 </a:t>
            </a:r>
            <a:r>
              <a:rPr lang="zh-CN" altLang="en-US" sz="2000" dirty="0"/>
              <a:t>型；</a:t>
            </a:r>
            <a:r>
              <a:rPr lang="en-US" altLang="zh-CN" sz="2000" dirty="0"/>
              <a:t>② 9+0 </a:t>
            </a:r>
            <a:r>
              <a:rPr lang="zh-CN" altLang="en-US" sz="2000" dirty="0"/>
              <a:t>型；③ </a:t>
            </a:r>
            <a:r>
              <a:rPr lang="en-US" altLang="zh-CN" sz="2000" dirty="0"/>
              <a:t>9+4</a:t>
            </a:r>
            <a:r>
              <a:rPr lang="zh-CN" altLang="en-US" sz="2000" dirty="0"/>
              <a:t>型</a:t>
            </a:r>
            <a:endParaRPr lang="en-US" altLang="zh-CN" sz="2000" dirty="0"/>
          </a:p>
          <a:p>
            <a:pPr>
              <a:spcAft>
                <a:spcPts val="600"/>
              </a:spcAft>
            </a:pPr>
            <a:r>
              <a:rPr lang="zh-CN" altLang="en-US" sz="2000" dirty="0"/>
              <a:t>轴丝微管正极端都指向纤毛或鞭毛顶端。</a:t>
            </a:r>
            <a:r>
              <a:rPr lang="zh-CN" altLang="en-US" sz="2000" b="1" dirty="0">
                <a:solidFill>
                  <a:srgbClr val="0033CC"/>
                </a:solidFill>
              </a:rPr>
              <a:t>外围二联体微管</a:t>
            </a:r>
            <a:r>
              <a:rPr lang="zh-CN" altLang="en-US" sz="2000" dirty="0"/>
              <a:t>由</a:t>
            </a:r>
            <a:r>
              <a:rPr lang="en-US" altLang="zh-CN" sz="2000" dirty="0"/>
              <a:t>A </a:t>
            </a:r>
            <a:r>
              <a:rPr lang="zh-CN" altLang="en-US" sz="2000" dirty="0"/>
              <a:t>管和</a:t>
            </a:r>
            <a:r>
              <a:rPr lang="en-US" altLang="zh-CN" sz="2000" dirty="0"/>
              <a:t>B </a:t>
            </a:r>
            <a:r>
              <a:rPr lang="zh-CN" altLang="en-US" sz="2000" dirty="0"/>
              <a:t>管组成，</a:t>
            </a:r>
            <a:r>
              <a:rPr lang="en-US" altLang="zh-CN" sz="2000" dirty="0"/>
              <a:t>A </a:t>
            </a:r>
            <a:r>
              <a:rPr lang="zh-CN" altLang="en-US" sz="2000" dirty="0"/>
              <a:t>管为完全微管，由</a:t>
            </a:r>
            <a:r>
              <a:rPr lang="en-US" altLang="zh-CN" sz="2000" dirty="0"/>
              <a:t>13 </a:t>
            </a:r>
            <a:r>
              <a:rPr lang="zh-CN" altLang="en-US" sz="2000" dirty="0"/>
              <a:t>个亚基环绕而成，</a:t>
            </a:r>
            <a:r>
              <a:rPr lang="en-US" altLang="zh-CN" sz="2000" dirty="0"/>
              <a:t>B </a:t>
            </a:r>
            <a:r>
              <a:rPr lang="zh-CN" altLang="en-US" sz="2000" dirty="0"/>
              <a:t>管为不完全微管，仅由</a:t>
            </a:r>
            <a:r>
              <a:rPr lang="en-US" altLang="zh-CN" sz="2000" dirty="0"/>
              <a:t>10 </a:t>
            </a:r>
            <a:r>
              <a:rPr lang="zh-CN" altLang="en-US" sz="2000" dirty="0"/>
              <a:t>个亚基构成。</a:t>
            </a:r>
            <a:r>
              <a:rPr lang="zh-CN" altLang="en-US" sz="2000" b="1" dirty="0">
                <a:solidFill>
                  <a:srgbClr val="0033CC"/>
                </a:solidFill>
              </a:rPr>
              <a:t>中央微管</a:t>
            </a:r>
            <a:r>
              <a:rPr lang="zh-CN" altLang="en-US" sz="2000" dirty="0"/>
              <a:t>均为完全微管</a:t>
            </a:r>
            <a:endParaRPr lang="en-US" altLang="zh-CN" sz="2000" dirty="0"/>
          </a:p>
          <a:p>
            <a:pPr>
              <a:spcAft>
                <a:spcPts val="600"/>
              </a:spcAft>
            </a:pPr>
            <a:r>
              <a:rPr lang="zh-CN" altLang="en-US" sz="2000" dirty="0"/>
              <a:t>基体外围含有</a:t>
            </a:r>
            <a:r>
              <a:rPr lang="en-US" altLang="zh-CN" sz="2000" dirty="0"/>
              <a:t>9 </a:t>
            </a:r>
            <a:r>
              <a:rPr lang="zh-CN" altLang="en-US" sz="2000" dirty="0"/>
              <a:t>组三联体微管，没有中央微管，呈“</a:t>
            </a:r>
            <a:r>
              <a:rPr lang="en-US" altLang="zh-CN" sz="2000" dirty="0"/>
              <a:t>9+0”</a:t>
            </a:r>
            <a:r>
              <a:rPr lang="zh-CN" altLang="en-US" sz="2000" dirty="0"/>
              <a:t>排列</a:t>
            </a:r>
          </a:p>
          <a:p>
            <a:pPr>
              <a:spcAft>
                <a:spcPts val="600"/>
              </a:spcAft>
            </a:pPr>
            <a:endParaRPr lang="zh-CN" altLang="en-US" sz="2000" dirty="0"/>
          </a:p>
        </p:txBody>
      </p:sp>
      <p:pic>
        <p:nvPicPr>
          <p:cNvPr id="5" name="Picture 2">
            <a:extLst>
              <a:ext uri="{FF2B5EF4-FFF2-40B4-BE49-F238E27FC236}">
                <a16:creationId xmlns:a16="http://schemas.microsoft.com/office/drawing/2014/main" id="{CD368EB7-87F4-4572-AECC-7A5BE1F639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4366" y="3784602"/>
            <a:ext cx="4535022"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descr="6-13">
            <a:extLst>
              <a:ext uri="{FF2B5EF4-FFF2-40B4-BE49-F238E27FC236}">
                <a16:creationId xmlns:a16="http://schemas.microsoft.com/office/drawing/2014/main" id="{FA54A4C1-22E5-44AD-9281-F7900CA63BB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32614" y="3784602"/>
            <a:ext cx="4631693" cy="30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标题 1">
            <a:extLst>
              <a:ext uri="{FF2B5EF4-FFF2-40B4-BE49-F238E27FC236}">
                <a16:creationId xmlns:a16="http://schemas.microsoft.com/office/drawing/2014/main" id="{D2C60109-04E7-4561-B4FD-3AB427D0B5BA}"/>
              </a:ext>
            </a:extLst>
          </p:cNvPr>
          <p:cNvSpPr>
            <a:spLocks noGrp="1"/>
          </p:cNvSpPr>
          <p:nvPr>
            <p:ph type="title"/>
          </p:nvPr>
        </p:nvSpPr>
        <p:spPr/>
        <p:txBody>
          <a:bodyPr/>
          <a:lstStyle/>
          <a:p>
            <a:pPr algn="l"/>
            <a:r>
              <a:rPr lang="zh-CN" altLang="en-US" dirty="0"/>
              <a:t>一、微丝的组成及其组装</a:t>
            </a:r>
          </a:p>
        </p:txBody>
      </p:sp>
      <p:sp>
        <p:nvSpPr>
          <p:cNvPr id="2" name="内容占位符 1">
            <a:extLst>
              <a:ext uri="{FF2B5EF4-FFF2-40B4-BE49-F238E27FC236}">
                <a16:creationId xmlns:a16="http://schemas.microsoft.com/office/drawing/2014/main" id="{05EB350B-8D28-40A9-BE31-8F20D9E1071B}"/>
              </a:ext>
            </a:extLst>
          </p:cNvPr>
          <p:cNvSpPr>
            <a:spLocks noGrp="1"/>
          </p:cNvSpPr>
          <p:nvPr>
            <p:ph idx="1"/>
          </p:nvPr>
        </p:nvSpPr>
        <p:spPr>
          <a:xfrm>
            <a:off x="824366" y="1219200"/>
            <a:ext cx="4142081" cy="5435604"/>
          </a:xfrm>
        </p:spPr>
        <p:txBody>
          <a:bodyPr>
            <a:normAutofit/>
          </a:bodyPr>
          <a:lstStyle/>
          <a:p>
            <a:pPr>
              <a:lnSpc>
                <a:spcPts val="3000"/>
              </a:lnSpc>
              <a:spcAft>
                <a:spcPts val="600"/>
              </a:spcAft>
            </a:pPr>
            <a:r>
              <a:rPr lang="zh-CN" altLang="en-US" sz="2000" b="1" dirty="0">
                <a:solidFill>
                  <a:srgbClr val="0033CC"/>
                </a:solidFill>
              </a:rPr>
              <a:t>主要结构成分：肌动蛋白</a:t>
            </a:r>
            <a:r>
              <a:rPr lang="zh-CN" altLang="en-US" sz="2000" dirty="0"/>
              <a:t>（</a:t>
            </a:r>
            <a:r>
              <a:rPr lang="en-US" altLang="zh-CN" sz="2000" dirty="0"/>
              <a:t>actin</a:t>
            </a:r>
            <a:r>
              <a:rPr lang="zh-CN" altLang="en-US" sz="2000" dirty="0"/>
              <a:t>）</a:t>
            </a:r>
          </a:p>
          <a:p>
            <a:pPr lvl="1">
              <a:lnSpc>
                <a:spcPts val="3000"/>
              </a:lnSpc>
              <a:spcAft>
                <a:spcPts val="600"/>
              </a:spcAft>
            </a:pPr>
            <a:r>
              <a:rPr lang="zh-CN" altLang="en-US" sz="1800" dirty="0"/>
              <a:t>球状 </a:t>
            </a:r>
            <a:r>
              <a:rPr lang="en-US" altLang="zh-CN" sz="1800" b="1" dirty="0">
                <a:solidFill>
                  <a:srgbClr val="FF0000"/>
                </a:solidFill>
              </a:rPr>
              <a:t>G-actin</a:t>
            </a:r>
          </a:p>
          <a:p>
            <a:pPr lvl="1">
              <a:lnSpc>
                <a:spcPts val="3000"/>
              </a:lnSpc>
              <a:spcAft>
                <a:spcPts val="600"/>
              </a:spcAft>
            </a:pPr>
            <a:r>
              <a:rPr lang="zh-CN" altLang="en-US" sz="1800" dirty="0"/>
              <a:t>纤维状 </a:t>
            </a:r>
            <a:r>
              <a:rPr lang="en-US" altLang="zh-CN" sz="1800" b="1" dirty="0">
                <a:solidFill>
                  <a:srgbClr val="FF0000"/>
                </a:solidFill>
              </a:rPr>
              <a:t>F-actin</a:t>
            </a:r>
          </a:p>
          <a:p>
            <a:pPr>
              <a:lnSpc>
                <a:spcPts val="3000"/>
              </a:lnSpc>
              <a:spcAft>
                <a:spcPts val="600"/>
              </a:spcAft>
            </a:pPr>
            <a:r>
              <a:rPr lang="zh-CN" altLang="en-US" sz="2000" b="1" dirty="0">
                <a:solidFill>
                  <a:srgbClr val="0033CC"/>
                </a:solidFill>
              </a:rPr>
              <a:t>裂缝 </a:t>
            </a:r>
            <a:r>
              <a:rPr lang="en-US" altLang="zh-CN" sz="2000" b="1" dirty="0">
                <a:solidFill>
                  <a:srgbClr val="0033CC"/>
                </a:solidFill>
              </a:rPr>
              <a:t>/ </a:t>
            </a:r>
            <a:r>
              <a:rPr lang="zh-CN" altLang="en-US" sz="2000" b="1" dirty="0">
                <a:solidFill>
                  <a:srgbClr val="0033CC"/>
                </a:solidFill>
              </a:rPr>
              <a:t>极性</a:t>
            </a:r>
            <a:endParaRPr lang="en-US" altLang="zh-CN" sz="2000" b="1" dirty="0">
              <a:solidFill>
                <a:srgbClr val="0033CC"/>
              </a:solidFill>
            </a:endParaRPr>
          </a:p>
          <a:p>
            <a:pPr>
              <a:lnSpc>
                <a:spcPts val="3000"/>
              </a:lnSpc>
              <a:spcAft>
                <a:spcPts val="600"/>
              </a:spcAft>
            </a:pPr>
            <a:r>
              <a:rPr lang="en-US" altLang="zh-CN" sz="2000" b="1" dirty="0">
                <a:solidFill>
                  <a:srgbClr val="0033CC"/>
                </a:solidFill>
              </a:rPr>
              <a:t>ATP/ADP</a:t>
            </a:r>
            <a:r>
              <a:rPr lang="zh-CN" altLang="en-US" sz="2000" dirty="0"/>
              <a:t>结合位点</a:t>
            </a:r>
            <a:endParaRPr lang="en-US" altLang="zh-CN" sz="2000" dirty="0"/>
          </a:p>
          <a:p>
            <a:pPr>
              <a:lnSpc>
                <a:spcPts val="3000"/>
              </a:lnSpc>
              <a:spcAft>
                <a:spcPts val="600"/>
              </a:spcAft>
            </a:pPr>
            <a:r>
              <a:rPr lang="zh-CN" altLang="en-US" sz="2000" b="1" dirty="0">
                <a:solidFill>
                  <a:srgbClr val="0033CC"/>
                </a:solidFill>
              </a:rPr>
              <a:t>二价阳离子</a:t>
            </a:r>
            <a:r>
              <a:rPr lang="zh-CN" altLang="en-US" sz="2000" dirty="0"/>
              <a:t>（</a:t>
            </a:r>
            <a:r>
              <a:rPr lang="en-US" altLang="zh-CN" sz="2000" dirty="0"/>
              <a:t>Mg</a:t>
            </a:r>
            <a:r>
              <a:rPr lang="en-US" altLang="zh-CN" sz="2000" baseline="30000" dirty="0"/>
              <a:t>2+ </a:t>
            </a:r>
            <a:r>
              <a:rPr lang="zh-CN" altLang="en-US" sz="2000" dirty="0"/>
              <a:t>或</a:t>
            </a:r>
            <a:r>
              <a:rPr lang="en-US" altLang="zh-CN" sz="2000" dirty="0"/>
              <a:t>Ca</a:t>
            </a:r>
            <a:r>
              <a:rPr lang="en-US" altLang="zh-CN" sz="2000" baseline="30000" dirty="0"/>
              <a:t>2+</a:t>
            </a:r>
            <a:r>
              <a:rPr lang="zh-CN" altLang="en-US" sz="2000" dirty="0"/>
              <a:t>）结合位点</a:t>
            </a:r>
            <a:endParaRPr lang="en-US" altLang="zh-CN" sz="2000" dirty="0"/>
          </a:p>
          <a:p>
            <a:pPr>
              <a:lnSpc>
                <a:spcPts val="3000"/>
              </a:lnSpc>
              <a:spcAft>
                <a:spcPts val="600"/>
              </a:spcAft>
            </a:pPr>
            <a:r>
              <a:rPr lang="zh-CN" altLang="en-US" sz="2000" dirty="0"/>
              <a:t>高度保守</a:t>
            </a:r>
            <a:endParaRPr lang="en-US" altLang="zh-CN" sz="2000" dirty="0"/>
          </a:p>
          <a:p>
            <a:pPr>
              <a:lnSpc>
                <a:spcPts val="3000"/>
              </a:lnSpc>
              <a:spcAft>
                <a:spcPts val="600"/>
              </a:spcAft>
            </a:pPr>
            <a:endParaRPr lang="zh-CN" altLang="en-US" sz="1800" dirty="0"/>
          </a:p>
        </p:txBody>
      </p:sp>
      <p:pic>
        <p:nvPicPr>
          <p:cNvPr id="5" name="图片 4" descr="8-2">
            <a:extLst>
              <a:ext uri="{FF2B5EF4-FFF2-40B4-BE49-F238E27FC236}">
                <a16:creationId xmlns:a16="http://schemas.microsoft.com/office/drawing/2014/main" id="{BC197086-94BA-42ED-B685-A8C2EEB8DCCA}"/>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5494230" y="413075"/>
            <a:ext cx="6392970" cy="5112000"/>
          </a:xfrm>
          <a:prstGeom prst="rect">
            <a:avLst/>
          </a:prstGeom>
        </p:spPr>
      </p:pic>
      <p:sp>
        <p:nvSpPr>
          <p:cNvPr id="6" name="矩形 5">
            <a:extLst>
              <a:ext uri="{FF2B5EF4-FFF2-40B4-BE49-F238E27FC236}">
                <a16:creationId xmlns:a16="http://schemas.microsoft.com/office/drawing/2014/main" id="{D158AC53-139C-4673-9C8C-20CE18D9B54A}"/>
              </a:ext>
            </a:extLst>
          </p:cNvPr>
          <p:cNvSpPr/>
          <p:nvPr/>
        </p:nvSpPr>
        <p:spPr>
          <a:xfrm>
            <a:off x="5295607" y="5520593"/>
            <a:ext cx="6790216"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8-2 </a:t>
            </a:r>
            <a:r>
              <a:rPr lang="zh-CN" altLang="en-US" sz="1600" b="1" dirty="0">
                <a:solidFill>
                  <a:srgbClr val="0033CC"/>
                </a:solidFill>
                <a:latin typeface="Arial" panose="020B0604020202020204" pitchFamily="34" charset="0"/>
                <a:ea typeface="微软雅黑" panose="020B0503020204020204" pitchFamily="34" charset="-122"/>
              </a:rPr>
              <a:t>肌动蛋白和微丝的结构</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肌动蛋白的三维结构（</a:t>
            </a:r>
            <a:r>
              <a:rPr lang="en-US" altLang="zh-CN" sz="1400" dirty="0">
                <a:latin typeface="Arial" panose="020B0604020202020204" pitchFamily="34" charset="0"/>
                <a:ea typeface="微软雅黑" panose="020B0503020204020204" pitchFamily="34" charset="-122"/>
              </a:rPr>
              <a:t>5.5 nm×5.5 nm×3.5 nm</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1 </a:t>
            </a:r>
            <a:r>
              <a:rPr lang="zh-CN" altLang="en-US" sz="1400" dirty="0">
                <a:latin typeface="Arial" panose="020B0604020202020204" pitchFamily="34" charset="0"/>
                <a:ea typeface="微软雅黑" panose="020B0503020204020204" pitchFamily="34" charset="-122"/>
              </a:rPr>
              <a:t>分子</a:t>
            </a:r>
            <a:r>
              <a:rPr lang="en-US" altLang="zh-CN" sz="1400" dirty="0">
                <a:latin typeface="Arial" panose="020B0604020202020204" pitchFamily="34" charset="0"/>
                <a:ea typeface="微软雅黑" panose="020B0503020204020204" pitchFamily="34" charset="-122"/>
              </a:rPr>
              <a:t>ATP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1 </a:t>
            </a:r>
            <a:r>
              <a:rPr lang="zh-CN" altLang="en-US" sz="1400" dirty="0">
                <a:latin typeface="Arial" panose="020B0604020202020204" pitchFamily="34" charset="0"/>
                <a:ea typeface="微软雅黑" panose="020B0503020204020204" pitchFamily="34" charset="-122"/>
              </a:rPr>
              <a:t>个的</a:t>
            </a:r>
            <a:r>
              <a:rPr lang="en-US" altLang="zh-CN" sz="1400" dirty="0">
                <a:latin typeface="Arial" panose="020B0604020202020204" pitchFamily="34" charset="0"/>
                <a:ea typeface="微软雅黑" panose="020B0503020204020204" pitchFamily="34" charset="-122"/>
              </a:rPr>
              <a:t>Mg2+ </a:t>
            </a:r>
            <a:r>
              <a:rPr lang="zh-CN" altLang="en-US" sz="1400" dirty="0">
                <a:latin typeface="Arial" panose="020B0604020202020204" pitchFamily="34" charset="0"/>
                <a:ea typeface="微软雅黑" panose="020B0503020204020204" pitchFamily="34" charset="-122"/>
              </a:rPr>
              <a:t>结合于肌动蛋白分子中间的裂缝中；</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微丝的结构模型，其中每一个肌动蛋白亚基与</a:t>
            </a:r>
            <a:r>
              <a:rPr lang="en-US" altLang="zh-CN" sz="1400" dirty="0">
                <a:latin typeface="Arial" panose="020B0604020202020204" pitchFamily="34" charset="0"/>
                <a:ea typeface="微软雅黑" panose="020B0503020204020204" pitchFamily="34" charset="-122"/>
              </a:rPr>
              <a:t>4 </a:t>
            </a:r>
            <a:r>
              <a:rPr lang="zh-CN" altLang="en-US" sz="1400" dirty="0">
                <a:latin typeface="Arial" panose="020B0604020202020204" pitchFamily="34" charset="0"/>
                <a:ea typeface="微软雅黑" panose="020B0503020204020204" pitchFamily="34" charset="-122"/>
              </a:rPr>
              <a:t>个相邻的亚基相互作用（上下各一个，侧面二个）；</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微丝负染后的电镜图像</a:t>
            </a:r>
          </a:p>
        </p:txBody>
      </p:sp>
    </p:spTree>
    <p:extLst>
      <p:ext uri="{BB962C8B-B14F-4D97-AF65-F5344CB8AC3E}">
        <p14:creationId xmlns:p14="http://schemas.microsoft.com/office/powerpoint/2010/main" val="4091043072"/>
      </p:ext>
    </p:extLst>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内容占位符 2">
            <a:extLst>
              <a:ext uri="{FF2B5EF4-FFF2-40B4-BE49-F238E27FC236}">
                <a16:creationId xmlns:a16="http://schemas.microsoft.com/office/drawing/2014/main" id="{AEFC0F5D-DF9A-441F-8C5A-F068B366D492}"/>
              </a:ext>
            </a:extLst>
          </p:cNvPr>
          <p:cNvSpPr>
            <a:spLocks noGrp="1"/>
          </p:cNvSpPr>
          <p:nvPr>
            <p:ph idx="1"/>
          </p:nvPr>
        </p:nvSpPr>
        <p:spPr>
          <a:xfrm>
            <a:off x="824366" y="1066800"/>
            <a:ext cx="11062834" cy="5435604"/>
          </a:xfrm>
        </p:spPr>
        <p:txBody>
          <a:bodyPr>
            <a:normAutofit/>
          </a:bodyPr>
          <a:lstStyle/>
          <a:p>
            <a:pPr>
              <a:lnSpc>
                <a:spcPct val="150000"/>
              </a:lnSpc>
            </a:pPr>
            <a:r>
              <a:rPr lang="zh-CN" altLang="en-US" sz="2000" dirty="0"/>
              <a:t>起始于基体</a:t>
            </a:r>
          </a:p>
          <a:p>
            <a:pPr>
              <a:lnSpc>
                <a:spcPct val="150000"/>
              </a:lnSpc>
            </a:pPr>
            <a:r>
              <a:rPr lang="zh-CN" altLang="en-US" sz="2000" dirty="0"/>
              <a:t>原生纤毛的形成和细胞周期紧密相关</a:t>
            </a:r>
          </a:p>
          <a:p>
            <a:pPr>
              <a:lnSpc>
                <a:spcPct val="150000"/>
              </a:lnSpc>
            </a:pPr>
            <a:r>
              <a:rPr lang="zh-CN" altLang="en-US" sz="2000" dirty="0"/>
              <a:t>原生纤毛的形成分为</a:t>
            </a:r>
            <a:r>
              <a:rPr lang="en-US" altLang="zh-CN" sz="2000" dirty="0"/>
              <a:t>4 </a:t>
            </a:r>
            <a:r>
              <a:rPr lang="zh-CN" altLang="en-US" sz="2000" dirty="0"/>
              <a:t>个阶段</a:t>
            </a:r>
            <a:endParaRPr lang="en-US" altLang="zh-CN" sz="2000" dirty="0"/>
          </a:p>
          <a:p>
            <a:pPr>
              <a:lnSpc>
                <a:spcPct val="150000"/>
              </a:lnSpc>
            </a:pPr>
            <a:r>
              <a:rPr lang="zh-CN" altLang="en-US" sz="2000" dirty="0"/>
              <a:t>纤毛的延伸和维持依赖于鞭毛内运输</a:t>
            </a:r>
          </a:p>
        </p:txBody>
      </p:sp>
      <p:pic>
        <p:nvPicPr>
          <p:cNvPr id="136196" name="Picture 5" descr="imagepage32">
            <a:extLst>
              <a:ext uri="{FF2B5EF4-FFF2-40B4-BE49-F238E27FC236}">
                <a16:creationId xmlns:a16="http://schemas.microsoft.com/office/drawing/2014/main" id="{50CF7250-1224-4829-8715-B59DB9A9A89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3466432"/>
            <a:ext cx="7272673"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9064A78E-6D73-423F-8638-A282AAE12CC0}"/>
              </a:ext>
            </a:extLst>
          </p:cNvPr>
          <p:cNvSpPr/>
          <p:nvPr/>
        </p:nvSpPr>
        <p:spPr>
          <a:xfrm>
            <a:off x="588336" y="6461342"/>
            <a:ext cx="6096000"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8-33 </a:t>
            </a:r>
            <a:r>
              <a:rPr lang="zh-CN" altLang="en-US" sz="1600" b="1" dirty="0">
                <a:solidFill>
                  <a:srgbClr val="0033CC"/>
                </a:solidFill>
                <a:latin typeface="Arial" panose="020B0604020202020204" pitchFamily="34" charset="0"/>
                <a:ea typeface="微软雅黑" panose="020B0503020204020204" pitchFamily="34" charset="-122"/>
              </a:rPr>
              <a:t>原生纤毛的形成过程</a:t>
            </a:r>
          </a:p>
        </p:txBody>
      </p:sp>
      <p:sp>
        <p:nvSpPr>
          <p:cNvPr id="3" name="标题 2">
            <a:extLst>
              <a:ext uri="{FF2B5EF4-FFF2-40B4-BE49-F238E27FC236}">
                <a16:creationId xmlns:a16="http://schemas.microsoft.com/office/drawing/2014/main" id="{E2A7BE8A-DD3C-4DD4-B1E5-CFFF1F94FF82}"/>
              </a:ext>
            </a:extLst>
          </p:cNvPr>
          <p:cNvSpPr>
            <a:spLocks noGrp="1"/>
          </p:cNvSpPr>
          <p:nvPr>
            <p:ph type="title"/>
          </p:nvPr>
        </p:nvSpPr>
        <p:spPr/>
        <p:txBody>
          <a:bodyPr/>
          <a:lstStyle/>
          <a:p>
            <a:r>
              <a:rPr lang="en-US" altLang="zh-CN" dirty="0"/>
              <a:t>2. </a:t>
            </a:r>
            <a:r>
              <a:rPr lang="zh-CN" altLang="en-US" dirty="0"/>
              <a:t>纤毛的组装（发生） </a:t>
            </a:r>
          </a:p>
        </p:txBody>
      </p:sp>
      <p:pic>
        <p:nvPicPr>
          <p:cNvPr id="8" name="图片 7" descr="8-34">
            <a:extLst>
              <a:ext uri="{FF2B5EF4-FFF2-40B4-BE49-F238E27FC236}">
                <a16:creationId xmlns:a16="http://schemas.microsoft.com/office/drawing/2014/main" id="{9C976C51-5527-4FE4-A07B-4FA519B17FAD}"/>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8484734" y="232998"/>
            <a:ext cx="2882900" cy="5486400"/>
          </a:xfrm>
          <a:prstGeom prst="rect">
            <a:avLst/>
          </a:prstGeom>
        </p:spPr>
      </p:pic>
      <p:sp>
        <p:nvSpPr>
          <p:cNvPr id="9" name="矩形 8">
            <a:extLst>
              <a:ext uri="{FF2B5EF4-FFF2-40B4-BE49-F238E27FC236}">
                <a16:creationId xmlns:a16="http://schemas.microsoft.com/office/drawing/2014/main" id="{8AE975AA-D8A6-4C73-8DE6-A179942C3DCF}"/>
              </a:ext>
            </a:extLst>
          </p:cNvPr>
          <p:cNvSpPr/>
          <p:nvPr/>
        </p:nvSpPr>
        <p:spPr>
          <a:xfrm>
            <a:off x="7665720" y="5791200"/>
            <a:ext cx="452628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8-34 </a:t>
            </a:r>
            <a:r>
              <a:rPr lang="zh-CN" altLang="en-US" sz="1600" b="1" dirty="0">
                <a:solidFill>
                  <a:srgbClr val="0033CC"/>
                </a:solidFill>
                <a:latin typeface="Arial" panose="020B0604020202020204" pitchFamily="34" charset="0"/>
                <a:ea typeface="微软雅黑" panose="020B0503020204020204" pitchFamily="34" charset="-122"/>
              </a:rPr>
              <a:t>膜泡运输和鞭毛内运输</a:t>
            </a:r>
          </a:p>
          <a:p>
            <a:pPr algn="ctr">
              <a:lnSpc>
                <a:spcPts val="2400"/>
              </a:lnSpc>
            </a:pPr>
            <a:r>
              <a:rPr lang="zh-CN" altLang="en-US" sz="1400" dirty="0">
                <a:latin typeface="Arial" panose="020B0604020202020204" pitchFamily="34" charset="0"/>
                <a:ea typeface="微软雅黑" panose="020B0503020204020204" pitchFamily="34" charset="-122"/>
              </a:rPr>
              <a:t>驱动蛋白</a:t>
            </a:r>
            <a:r>
              <a:rPr lang="en-US" altLang="zh-CN" sz="1400" dirty="0">
                <a:latin typeface="Arial" panose="020B0604020202020204" pitchFamily="34" charset="0"/>
                <a:ea typeface="微软雅黑" panose="020B0503020204020204" pitchFamily="34" charset="-122"/>
              </a:rPr>
              <a:t>2 </a:t>
            </a:r>
            <a:r>
              <a:rPr lang="zh-CN" altLang="en-US" sz="1400" dirty="0">
                <a:latin typeface="Arial" panose="020B0604020202020204" pitchFamily="34" charset="0"/>
                <a:ea typeface="微软雅黑" panose="020B0503020204020204" pitchFamily="34" charset="-122"/>
              </a:rPr>
              <a:t>自鞭毛或纤毛的基部运送</a:t>
            </a:r>
            <a:r>
              <a:rPr lang="en-US" altLang="zh-CN" sz="1400" dirty="0">
                <a:latin typeface="Arial" panose="020B0604020202020204" pitchFamily="34" charset="0"/>
                <a:ea typeface="微软雅黑" panose="020B0503020204020204" pitchFamily="34" charset="-122"/>
              </a:rPr>
              <a:t>IFT </a:t>
            </a:r>
            <a:r>
              <a:rPr lang="zh-CN" altLang="en-US" sz="1400" dirty="0">
                <a:latin typeface="Arial" panose="020B0604020202020204" pitchFamily="34" charset="0"/>
                <a:ea typeface="微软雅黑" panose="020B0503020204020204" pitchFamily="34" charset="-122"/>
              </a:rPr>
              <a:t>复合物</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至顶端，动力蛋白将</a:t>
            </a:r>
            <a:r>
              <a:rPr lang="en-US" altLang="zh-CN" sz="1400" dirty="0">
                <a:latin typeface="Arial" panose="020B0604020202020204" pitchFamily="34" charset="0"/>
                <a:ea typeface="微软雅黑" panose="020B0503020204020204" pitchFamily="34" charset="-122"/>
              </a:rPr>
              <a:t>IFT </a:t>
            </a:r>
            <a:r>
              <a:rPr lang="zh-CN" altLang="en-US" sz="1400" dirty="0">
                <a:latin typeface="Arial" panose="020B0604020202020204" pitchFamily="34" charset="0"/>
                <a:ea typeface="微软雅黑" panose="020B0503020204020204" pitchFamily="34" charset="-122"/>
              </a:rPr>
              <a:t>复合物</a:t>
            </a: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自鞭毛的顶端运向基部</a:t>
            </a:r>
          </a:p>
        </p:txBody>
      </p:sp>
    </p:spTree>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1" name="Picture 4" descr="6-14">
            <a:extLst>
              <a:ext uri="{FF2B5EF4-FFF2-40B4-BE49-F238E27FC236}">
                <a16:creationId xmlns:a16="http://schemas.microsoft.com/office/drawing/2014/main" id="{4C949513-EA2C-4DA2-BEBB-33844B25E23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5794" y="1526129"/>
            <a:ext cx="5188328"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605A5A5F-CFF6-410A-8541-C12B49F6A400}"/>
              </a:ext>
            </a:extLst>
          </p:cNvPr>
          <p:cNvSpPr>
            <a:spLocks noGrp="1"/>
          </p:cNvSpPr>
          <p:nvPr>
            <p:ph type="title"/>
          </p:nvPr>
        </p:nvSpPr>
        <p:spPr/>
        <p:txBody>
          <a:bodyPr/>
          <a:lstStyle/>
          <a:p>
            <a:r>
              <a:rPr lang="zh-CN" altLang="en-US" dirty="0"/>
              <a:t>（二）纤毛或鞭毛的运动机制 </a:t>
            </a:r>
          </a:p>
        </p:txBody>
      </p:sp>
      <p:pic>
        <p:nvPicPr>
          <p:cNvPr id="6" name="图片 5" descr="8-35">
            <a:extLst>
              <a:ext uri="{FF2B5EF4-FFF2-40B4-BE49-F238E27FC236}">
                <a16:creationId xmlns:a16="http://schemas.microsoft.com/office/drawing/2014/main" id="{EC4226A9-37E4-4F01-BE96-D7528856DBC9}"/>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6503873" y="2265689"/>
            <a:ext cx="5688125" cy="3420000"/>
          </a:xfrm>
          <a:prstGeom prst="rect">
            <a:avLst/>
          </a:prstGeom>
        </p:spPr>
      </p:pic>
      <p:sp>
        <p:nvSpPr>
          <p:cNvPr id="7" name="矩形 6">
            <a:extLst>
              <a:ext uri="{FF2B5EF4-FFF2-40B4-BE49-F238E27FC236}">
                <a16:creationId xmlns:a16="http://schemas.microsoft.com/office/drawing/2014/main" id="{E7A7D7CF-F379-4793-A453-4F8FE7959396}"/>
              </a:ext>
            </a:extLst>
          </p:cNvPr>
          <p:cNvSpPr/>
          <p:nvPr/>
        </p:nvSpPr>
        <p:spPr>
          <a:xfrm>
            <a:off x="6503873" y="5876962"/>
            <a:ext cx="5688125"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8-35 </a:t>
            </a:r>
            <a:r>
              <a:rPr lang="zh-CN" altLang="en-US" sz="1600" b="1" dirty="0">
                <a:solidFill>
                  <a:srgbClr val="0033CC"/>
                </a:solidFill>
                <a:latin typeface="Arial" panose="020B0604020202020204" pitchFamily="34" charset="0"/>
                <a:ea typeface="微软雅黑" panose="020B0503020204020204" pitchFamily="34" charset="-122"/>
              </a:rPr>
              <a:t>纤毛或鞭毛的运动过程中相邻二联体微管的滑动模型</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在分离的微管中：动力蛋白导致微管滑动；</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在普通的鞭毛中：动力蛋白导致微管弯曲</a:t>
            </a:r>
          </a:p>
        </p:txBody>
      </p:sp>
      <p:sp>
        <p:nvSpPr>
          <p:cNvPr id="4" name="矩形 3">
            <a:extLst>
              <a:ext uri="{FF2B5EF4-FFF2-40B4-BE49-F238E27FC236}">
                <a16:creationId xmlns:a16="http://schemas.microsoft.com/office/drawing/2014/main" id="{31DBF53D-D288-41CE-A22B-7364849B5F13}"/>
              </a:ext>
            </a:extLst>
          </p:cNvPr>
          <p:cNvSpPr/>
          <p:nvPr/>
        </p:nvSpPr>
        <p:spPr>
          <a:xfrm>
            <a:off x="440469" y="4013023"/>
            <a:ext cx="5058977" cy="2316403"/>
          </a:xfrm>
          <a:prstGeom prst="rect">
            <a:avLst/>
          </a:prstGeom>
          <a:solidFill>
            <a:srgbClr val="FFC000"/>
          </a:solidFill>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从一个外周二联体微管的</a:t>
            </a:r>
            <a:r>
              <a:rPr lang="en-US" altLang="zh-CN" sz="1400" dirty="0">
                <a:latin typeface="微软雅黑" panose="020B0503020204020204" pitchFamily="34" charset="-122"/>
                <a:ea typeface="微软雅黑" panose="020B0503020204020204" pitchFamily="34" charset="-122"/>
              </a:rPr>
              <a:t>A </a:t>
            </a:r>
            <a:r>
              <a:rPr lang="zh-CN" altLang="en-US" sz="1400" dirty="0">
                <a:latin typeface="微软雅黑" panose="020B0503020204020204" pitchFamily="34" charset="-122"/>
                <a:ea typeface="微软雅黑" panose="020B0503020204020204" pitchFamily="34" charset="-122"/>
              </a:rPr>
              <a:t>管伸出的动力蛋白的马达结构域在相邻的二联体的</a:t>
            </a:r>
            <a:r>
              <a:rPr lang="en-US" altLang="zh-CN" sz="1400" dirty="0">
                <a:latin typeface="微软雅黑" panose="020B0503020204020204" pitchFamily="34" charset="-122"/>
                <a:ea typeface="微软雅黑" panose="020B0503020204020204" pitchFamily="34" charset="-122"/>
              </a:rPr>
              <a:t>B </a:t>
            </a:r>
            <a:r>
              <a:rPr lang="zh-CN" altLang="en-US" sz="1400" dirty="0">
                <a:latin typeface="微软雅黑" panose="020B0503020204020204" pitchFamily="34" charset="-122"/>
                <a:ea typeface="微软雅黑" panose="020B0503020204020204" pitchFamily="34" charset="-122"/>
              </a:rPr>
              <a:t>管上“行走”，导致二联体之间会产生滑动。</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在完整的纤毛或鞭毛内部，组成轴丝的</a:t>
            </a:r>
            <a:r>
              <a:rPr lang="en-US" altLang="zh-CN" sz="1400" dirty="0">
                <a:latin typeface="微软雅黑" panose="020B0503020204020204" pitchFamily="34" charset="-122"/>
                <a:ea typeface="微软雅黑" panose="020B0503020204020204" pitchFamily="34" charset="-122"/>
              </a:rPr>
              <a:t>9 </a:t>
            </a:r>
            <a:r>
              <a:rPr lang="zh-CN" altLang="en-US" sz="1400" dirty="0">
                <a:latin typeface="微软雅黑" panose="020B0503020204020204" pitchFamily="34" charset="-122"/>
                <a:ea typeface="微软雅黑" panose="020B0503020204020204" pitchFamily="34" charset="-122"/>
              </a:rPr>
              <a:t>组二联体微管之间，外周微管与中央鞘之间都有规律地分布着许多辅助蛋白，将微管横向连成一体，相邻二联体微管之间的滑动受到“整体性”的阻碍，于是纤毛动力蛋白的行走所产生的动力便转化成纤毛的局部弯曲运动</a:t>
            </a:r>
          </a:p>
        </p:txBody>
      </p:sp>
    </p:spTree>
    <p:extLst>
      <p:ext uri="{BB962C8B-B14F-4D97-AF65-F5344CB8AC3E}">
        <p14:creationId xmlns:p14="http://schemas.microsoft.com/office/powerpoint/2010/main" val="1846016381"/>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图片 1" descr="革兰氏阴性菌的鞭毛.png">
            <a:extLst>
              <a:ext uri="{FF2B5EF4-FFF2-40B4-BE49-F238E27FC236}">
                <a16:creationId xmlns:a16="http://schemas.microsoft.com/office/drawing/2014/main" id="{9F0A8F67-5304-4D9B-8B43-381325EC1D0B}"/>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3270238" y="1417445"/>
            <a:ext cx="5651525"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7" name="标题 1">
            <a:extLst>
              <a:ext uri="{FF2B5EF4-FFF2-40B4-BE49-F238E27FC236}">
                <a16:creationId xmlns:a16="http://schemas.microsoft.com/office/drawing/2014/main" id="{80CA6D86-C7A9-47C1-AA51-DCFFED788E65}"/>
              </a:ext>
            </a:extLst>
          </p:cNvPr>
          <p:cNvSpPr>
            <a:spLocks noGrp="1"/>
          </p:cNvSpPr>
          <p:nvPr>
            <p:ph type="title"/>
          </p:nvPr>
        </p:nvSpPr>
        <p:spPr/>
        <p:txBody>
          <a:bodyPr/>
          <a:lstStyle/>
          <a:p>
            <a:r>
              <a:rPr lang="zh-CN" altLang="en-US"/>
              <a:t>细菌鞭毛运动机制</a:t>
            </a:r>
          </a:p>
        </p:txBody>
      </p:sp>
    </p:spTree>
    <p:extLst>
      <p:ext uri="{BB962C8B-B14F-4D97-AF65-F5344CB8AC3E}">
        <p14:creationId xmlns:p14="http://schemas.microsoft.com/office/powerpoint/2010/main" val="845865294"/>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内容占位符 2">
            <a:extLst>
              <a:ext uri="{FF2B5EF4-FFF2-40B4-BE49-F238E27FC236}">
                <a16:creationId xmlns:a16="http://schemas.microsoft.com/office/drawing/2014/main" id="{E06F2102-8572-49E7-AF0B-CA19D36442F0}"/>
              </a:ext>
            </a:extLst>
          </p:cNvPr>
          <p:cNvSpPr>
            <a:spLocks noGrp="1"/>
          </p:cNvSpPr>
          <p:nvPr>
            <p:ph idx="1"/>
          </p:nvPr>
        </p:nvSpPr>
        <p:spPr>
          <a:xfrm>
            <a:off x="548640" y="1219200"/>
            <a:ext cx="4175760" cy="5435604"/>
          </a:xfrm>
        </p:spPr>
        <p:txBody>
          <a:bodyPr>
            <a:normAutofit/>
          </a:bodyPr>
          <a:lstStyle/>
          <a:p>
            <a:pPr>
              <a:lnSpc>
                <a:spcPct val="150000"/>
              </a:lnSpc>
            </a:pPr>
            <a:r>
              <a:rPr lang="zh-CN" altLang="en-US" sz="2000" b="1" dirty="0">
                <a:solidFill>
                  <a:srgbClr val="0033CC"/>
                </a:solidFill>
              </a:rPr>
              <a:t>运动装置</a:t>
            </a:r>
            <a:endParaRPr lang="en-US" altLang="zh-CN" sz="2000" b="1" dirty="0">
              <a:solidFill>
                <a:srgbClr val="0033CC"/>
              </a:solidFill>
            </a:endParaRPr>
          </a:p>
          <a:p>
            <a:pPr>
              <a:lnSpc>
                <a:spcPct val="150000"/>
              </a:lnSpc>
            </a:pPr>
            <a:r>
              <a:rPr lang="zh-CN" altLang="en-US" sz="2000" b="1" dirty="0">
                <a:solidFill>
                  <a:srgbClr val="0033CC"/>
                </a:solidFill>
              </a:rPr>
              <a:t>物理感受器（</a:t>
            </a:r>
            <a:r>
              <a:rPr lang="en-US" altLang="zh-CN" sz="2000" b="1" dirty="0" err="1">
                <a:solidFill>
                  <a:srgbClr val="0033CC"/>
                </a:solidFill>
              </a:rPr>
              <a:t>mechanosensor</a:t>
            </a:r>
            <a:r>
              <a:rPr lang="zh-CN" altLang="en-US" sz="2000" b="1" dirty="0">
                <a:solidFill>
                  <a:srgbClr val="0033CC"/>
                </a:solidFill>
              </a:rPr>
              <a:t>）</a:t>
            </a:r>
            <a:endParaRPr lang="en-US" altLang="zh-CN" sz="2000" b="1" dirty="0">
              <a:solidFill>
                <a:srgbClr val="0033CC"/>
              </a:solidFill>
            </a:endParaRPr>
          </a:p>
          <a:p>
            <a:pPr>
              <a:lnSpc>
                <a:spcPct val="150000"/>
              </a:lnSpc>
            </a:pPr>
            <a:r>
              <a:rPr lang="zh-CN" altLang="en-US" sz="2000" b="1" dirty="0">
                <a:solidFill>
                  <a:srgbClr val="0033CC"/>
                </a:solidFill>
              </a:rPr>
              <a:t>化学感受器</a:t>
            </a:r>
            <a:endParaRPr lang="en-US" altLang="zh-CN" sz="2000" b="1" dirty="0">
              <a:solidFill>
                <a:srgbClr val="0033CC"/>
              </a:solidFill>
            </a:endParaRPr>
          </a:p>
          <a:p>
            <a:pPr>
              <a:lnSpc>
                <a:spcPct val="150000"/>
              </a:lnSpc>
            </a:pPr>
            <a:r>
              <a:rPr lang="zh-CN" altLang="en-US" sz="2000" dirty="0"/>
              <a:t>动物胚胎发育过程中，</a:t>
            </a:r>
            <a:r>
              <a:rPr lang="zh-CN" altLang="en-US" sz="2000" b="1" dirty="0">
                <a:solidFill>
                  <a:srgbClr val="0033CC"/>
                </a:solidFill>
              </a:rPr>
              <a:t>影响躯体各器官正常分布</a:t>
            </a:r>
            <a:endParaRPr lang="en-US" altLang="zh-CN" sz="2000" b="1" dirty="0">
              <a:solidFill>
                <a:srgbClr val="0033CC"/>
              </a:solidFill>
            </a:endParaRPr>
          </a:p>
          <a:p>
            <a:pPr>
              <a:lnSpc>
                <a:spcPct val="150000"/>
              </a:lnSpc>
            </a:pPr>
            <a:r>
              <a:rPr lang="zh-CN" altLang="en-US" sz="2000" dirty="0"/>
              <a:t>参与了</a:t>
            </a:r>
            <a:r>
              <a:rPr lang="zh-CN" altLang="en-US" sz="2000" b="1" dirty="0">
                <a:solidFill>
                  <a:srgbClr val="0033CC"/>
                </a:solidFill>
              </a:rPr>
              <a:t>发育过程中两类信号通路</a:t>
            </a:r>
            <a:endParaRPr lang="en-US" altLang="zh-CN" sz="2000" b="1" dirty="0">
              <a:solidFill>
                <a:srgbClr val="0033CC"/>
              </a:solidFill>
            </a:endParaRPr>
          </a:p>
          <a:p>
            <a:pPr lvl="1">
              <a:lnSpc>
                <a:spcPct val="150000"/>
              </a:lnSpc>
            </a:pPr>
            <a:r>
              <a:rPr lang="en-US" altLang="zh-CN" sz="1800" dirty="0" err="1"/>
              <a:t>Hh</a:t>
            </a:r>
            <a:r>
              <a:rPr lang="zh-CN" altLang="en-US" sz="1800" dirty="0"/>
              <a:t>信号通路</a:t>
            </a:r>
            <a:endParaRPr lang="en-US" altLang="zh-CN" sz="1800" dirty="0"/>
          </a:p>
          <a:p>
            <a:pPr lvl="1">
              <a:lnSpc>
                <a:spcPct val="150000"/>
              </a:lnSpc>
            </a:pPr>
            <a:r>
              <a:rPr lang="en-US" altLang="zh-CN" sz="1800" dirty="0" err="1"/>
              <a:t>Wnt</a:t>
            </a:r>
            <a:r>
              <a:rPr lang="zh-CN" altLang="en-US" sz="1800" dirty="0"/>
              <a:t>信号通路</a:t>
            </a:r>
          </a:p>
          <a:p>
            <a:pPr>
              <a:lnSpc>
                <a:spcPct val="150000"/>
              </a:lnSpc>
            </a:pPr>
            <a:endParaRPr lang="en-US" altLang="zh-CN" sz="2000" dirty="0"/>
          </a:p>
          <a:p>
            <a:pPr>
              <a:lnSpc>
                <a:spcPct val="150000"/>
              </a:lnSpc>
            </a:pPr>
            <a:endParaRPr lang="en-US" altLang="zh-CN" sz="2000" dirty="0"/>
          </a:p>
          <a:p>
            <a:pPr>
              <a:lnSpc>
                <a:spcPct val="150000"/>
              </a:lnSpc>
            </a:pPr>
            <a:endParaRPr lang="zh-CN" altLang="en-US" sz="2000" dirty="0"/>
          </a:p>
        </p:txBody>
      </p:sp>
      <p:pic>
        <p:nvPicPr>
          <p:cNvPr id="141316" name="图片 5">
            <a:extLst>
              <a:ext uri="{FF2B5EF4-FFF2-40B4-BE49-F238E27FC236}">
                <a16:creationId xmlns:a16="http://schemas.microsoft.com/office/drawing/2014/main" id="{9994541C-CAC6-4C91-B0E1-70C18D356813}"/>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672674" y="923196"/>
            <a:ext cx="6488846"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矩形 3">
            <a:extLst>
              <a:ext uri="{FF2B5EF4-FFF2-40B4-BE49-F238E27FC236}">
                <a16:creationId xmlns:a16="http://schemas.microsoft.com/office/drawing/2014/main" id="{0C79B72B-FFF7-44B0-A94B-5548AA7E3896}"/>
              </a:ext>
            </a:extLst>
          </p:cNvPr>
          <p:cNvSpPr>
            <a:spLocks noChangeArrowheads="1"/>
          </p:cNvSpPr>
          <p:nvPr/>
        </p:nvSpPr>
        <p:spPr bwMode="auto">
          <a:xfrm>
            <a:off x="7620000" y="6540156"/>
            <a:ext cx="4572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200" dirty="0">
                <a:ea typeface="宋体" panose="02010600030101010101" pitchFamily="2" charset="-122"/>
                <a:cs typeface="Arial" panose="020B0604020202020204" pitchFamily="34" charset="0"/>
              </a:rPr>
              <a:t>http://www.cosmic-mindreach.com/Cell_Primary_Cilia.html</a:t>
            </a:r>
          </a:p>
        </p:txBody>
      </p:sp>
      <p:sp>
        <p:nvSpPr>
          <p:cNvPr id="3" name="标题 2">
            <a:extLst>
              <a:ext uri="{FF2B5EF4-FFF2-40B4-BE49-F238E27FC236}">
                <a16:creationId xmlns:a16="http://schemas.microsoft.com/office/drawing/2014/main" id="{BAD35491-87C6-4319-817B-7B13692DE460}"/>
              </a:ext>
            </a:extLst>
          </p:cNvPr>
          <p:cNvSpPr>
            <a:spLocks noGrp="1"/>
          </p:cNvSpPr>
          <p:nvPr>
            <p:ph type="title"/>
          </p:nvPr>
        </p:nvSpPr>
        <p:spPr/>
        <p:txBody>
          <a:bodyPr/>
          <a:lstStyle/>
          <a:p>
            <a:r>
              <a:rPr lang="zh-CN" altLang="en-US" dirty="0"/>
              <a:t>（三）纤毛的功能</a:t>
            </a:r>
          </a:p>
        </p:txBody>
      </p:sp>
    </p:spTree>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a:extLst>
              <a:ext uri="{FF2B5EF4-FFF2-40B4-BE49-F238E27FC236}">
                <a16:creationId xmlns:a16="http://schemas.microsoft.com/office/drawing/2014/main" id="{4B302A53-FB19-4A5D-85BE-F597A6EFABD7}"/>
              </a:ext>
            </a:extLst>
          </p:cNvPr>
          <p:cNvSpPr>
            <a:spLocks noGrp="1"/>
          </p:cNvSpPr>
          <p:nvPr>
            <p:ph type="title"/>
          </p:nvPr>
        </p:nvSpPr>
        <p:spPr/>
        <p:txBody>
          <a:bodyPr/>
          <a:lstStyle/>
          <a:p>
            <a:pPr algn="l"/>
            <a:r>
              <a:rPr lang="zh-CN" altLang="en-US" dirty="0"/>
              <a:t>九、纺锤体和染色体运动 </a:t>
            </a:r>
          </a:p>
        </p:txBody>
      </p:sp>
      <p:sp>
        <p:nvSpPr>
          <p:cNvPr id="2" name="内容占位符 1">
            <a:extLst>
              <a:ext uri="{FF2B5EF4-FFF2-40B4-BE49-F238E27FC236}">
                <a16:creationId xmlns:a16="http://schemas.microsoft.com/office/drawing/2014/main" id="{5E92AFB2-BD79-45F5-B7D0-A69E2B0E76A4}"/>
              </a:ext>
            </a:extLst>
          </p:cNvPr>
          <p:cNvSpPr>
            <a:spLocks noGrp="1"/>
          </p:cNvSpPr>
          <p:nvPr>
            <p:ph idx="1"/>
          </p:nvPr>
        </p:nvSpPr>
        <p:spPr/>
        <p:txBody>
          <a:bodyPr>
            <a:normAutofit/>
          </a:bodyPr>
          <a:lstStyle/>
          <a:p>
            <a:pPr>
              <a:lnSpc>
                <a:spcPct val="150000"/>
              </a:lnSpc>
              <a:spcAft>
                <a:spcPts val="600"/>
              </a:spcAft>
            </a:pPr>
            <a:r>
              <a:rPr lang="zh-CN" altLang="en-US" sz="2000" dirty="0"/>
              <a:t>纺锤体微管包括</a:t>
            </a:r>
            <a:r>
              <a:rPr lang="zh-CN" altLang="en-US" sz="2000" b="1" dirty="0">
                <a:solidFill>
                  <a:srgbClr val="0033CC"/>
                </a:solidFill>
              </a:rPr>
              <a:t>动粒微管</a:t>
            </a:r>
            <a:r>
              <a:rPr lang="zh-CN" altLang="en-US" sz="2000" dirty="0"/>
              <a:t>、</a:t>
            </a:r>
            <a:r>
              <a:rPr lang="zh-CN" altLang="en-US" sz="2000" b="1" dirty="0">
                <a:solidFill>
                  <a:srgbClr val="0033CC"/>
                </a:solidFill>
              </a:rPr>
              <a:t>极微管</a:t>
            </a:r>
            <a:r>
              <a:rPr lang="zh-CN" altLang="en-US" sz="2000" dirty="0"/>
              <a:t>和</a:t>
            </a:r>
            <a:r>
              <a:rPr lang="zh-CN" altLang="en-US" sz="2000" b="1" dirty="0">
                <a:solidFill>
                  <a:srgbClr val="0033CC"/>
                </a:solidFill>
              </a:rPr>
              <a:t>星体微管</a:t>
            </a:r>
            <a:r>
              <a:rPr lang="zh-CN" altLang="en-US" sz="2000" dirty="0"/>
              <a:t>。动粒微管连接染色体动粒与中心体。极微管从两极发出，在纺锤体中部赤道区相互交错重叠。星体微管从中心体向周围呈辐射状分布</a:t>
            </a:r>
            <a:endParaRPr lang="en-US" altLang="zh-CN" sz="2000" dirty="0"/>
          </a:p>
          <a:p>
            <a:pPr>
              <a:lnSpc>
                <a:spcPct val="150000"/>
              </a:lnSpc>
              <a:spcAft>
                <a:spcPts val="600"/>
              </a:spcAft>
            </a:pPr>
            <a:r>
              <a:rPr lang="zh-CN" altLang="en-US" sz="2000" dirty="0"/>
              <a:t>有丝分裂过程中</a:t>
            </a:r>
            <a:r>
              <a:rPr lang="zh-CN" altLang="en-US" sz="2000" b="1" dirty="0">
                <a:solidFill>
                  <a:srgbClr val="0033CC"/>
                </a:solidFill>
              </a:rPr>
              <a:t>染色体的运动有赖于纺锤体微管的组装和解离</a:t>
            </a:r>
          </a:p>
        </p:txBody>
      </p:sp>
      <p:pic>
        <p:nvPicPr>
          <p:cNvPr id="135171" name="Picture 5" descr="imagepage35">
            <a:extLst>
              <a:ext uri="{FF2B5EF4-FFF2-40B4-BE49-F238E27FC236}">
                <a16:creationId xmlns:a16="http://schemas.microsoft.com/office/drawing/2014/main" id="{DF3CA509-F24D-4CAA-9EC0-311382FF53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26617" y="3244111"/>
            <a:ext cx="5360583"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123">
            <a:extLst>
              <a:ext uri="{FF2B5EF4-FFF2-40B4-BE49-F238E27FC236}">
                <a16:creationId xmlns:a16="http://schemas.microsoft.com/office/drawing/2014/main" id="{6FE1AFC0-F9B2-4399-9B71-8A1A762CFCE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04800" y="3244111"/>
            <a:ext cx="5492445"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13461"/>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第三节</a:t>
            </a:r>
          </a:p>
        </p:txBody>
      </p:sp>
      <p:sp>
        <p:nvSpPr>
          <p:cNvPr id="5" name="TextBox 23"/>
          <p:cNvSpPr txBox="1"/>
          <p:nvPr/>
        </p:nvSpPr>
        <p:spPr>
          <a:xfrm>
            <a:off x="5121256" y="2436284"/>
            <a:ext cx="3807453"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中间丝的主要类型和组成成分</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 name="TextBox 24"/>
          <p:cNvSpPr txBox="1"/>
          <p:nvPr/>
        </p:nvSpPr>
        <p:spPr>
          <a:xfrm>
            <a:off x="5121256" y="3567604"/>
            <a:ext cx="278153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中间丝的组装与表达</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7" name="TextBox 25"/>
          <p:cNvSpPr txBox="1"/>
          <p:nvPr/>
        </p:nvSpPr>
        <p:spPr>
          <a:xfrm>
            <a:off x="5121256" y="4698924"/>
            <a:ext cx="3807453"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中间丝与其他细胞结构的联系</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中间丝</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3498160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a:extLst>
              <a:ext uri="{FF2B5EF4-FFF2-40B4-BE49-F238E27FC236}">
                <a16:creationId xmlns:a16="http://schemas.microsoft.com/office/drawing/2014/main" id="{064DAF5D-E692-4078-A26F-123ED601C3B9}"/>
              </a:ext>
            </a:extLst>
          </p:cNvPr>
          <p:cNvSpPr>
            <a:spLocks noGrp="1"/>
          </p:cNvSpPr>
          <p:nvPr>
            <p:ph type="title"/>
          </p:nvPr>
        </p:nvSpPr>
        <p:spPr/>
        <p:txBody>
          <a:bodyPr/>
          <a:lstStyle/>
          <a:p>
            <a:r>
              <a:rPr lang="zh-CN" altLang="en-US" dirty="0"/>
              <a:t>中间丝又称中间纤维（</a:t>
            </a:r>
            <a:r>
              <a:rPr lang="en-US" altLang="zh-CN" dirty="0"/>
              <a:t>intermediate filament</a:t>
            </a:r>
            <a:r>
              <a:rPr lang="zh-CN" altLang="en-US" dirty="0"/>
              <a:t>，</a:t>
            </a:r>
            <a:r>
              <a:rPr lang="en-US" altLang="zh-CN" dirty="0"/>
              <a:t>IF</a:t>
            </a:r>
            <a:r>
              <a:rPr lang="zh-CN" altLang="en-US" dirty="0"/>
              <a:t>）</a:t>
            </a:r>
          </a:p>
        </p:txBody>
      </p:sp>
      <p:sp>
        <p:nvSpPr>
          <p:cNvPr id="140291" name="内容占位符 2">
            <a:extLst>
              <a:ext uri="{FF2B5EF4-FFF2-40B4-BE49-F238E27FC236}">
                <a16:creationId xmlns:a16="http://schemas.microsoft.com/office/drawing/2014/main" id="{AD20925F-E866-43B4-A8C5-5CA4FE3C9AA2}"/>
              </a:ext>
            </a:extLst>
          </p:cNvPr>
          <p:cNvSpPr>
            <a:spLocks noGrp="1"/>
          </p:cNvSpPr>
          <p:nvPr>
            <p:ph idx="1"/>
          </p:nvPr>
        </p:nvSpPr>
        <p:spPr/>
        <p:txBody>
          <a:bodyPr>
            <a:normAutofit/>
          </a:bodyPr>
          <a:lstStyle/>
          <a:p>
            <a:r>
              <a:rPr lang="zh-CN" altLang="en-US" sz="2000" b="1" dirty="0">
                <a:solidFill>
                  <a:srgbClr val="0033CC"/>
                </a:solidFill>
              </a:rPr>
              <a:t>最初是在平滑肌细胞内发现；直径</a:t>
            </a:r>
            <a:r>
              <a:rPr lang="en-US" altLang="zh-CN" sz="2000" b="1" dirty="0">
                <a:solidFill>
                  <a:srgbClr val="0033CC"/>
                </a:solidFill>
              </a:rPr>
              <a:t>10 nm </a:t>
            </a:r>
            <a:r>
              <a:rPr lang="zh-CN" altLang="en-US" sz="2000" b="1" dirty="0">
                <a:solidFill>
                  <a:srgbClr val="0033CC"/>
                </a:solidFill>
              </a:rPr>
              <a:t>；粗细介于肌细胞的粗肌丝和细肌丝之间；存在于绝大多数动物细胞内</a:t>
            </a:r>
          </a:p>
        </p:txBody>
      </p:sp>
      <p:pic>
        <p:nvPicPr>
          <p:cNvPr id="140292" name="Picture 7" descr="imagepage36">
            <a:extLst>
              <a:ext uri="{FF2B5EF4-FFF2-40B4-BE49-F238E27FC236}">
                <a16:creationId xmlns:a16="http://schemas.microsoft.com/office/drawing/2014/main" id="{6F89578D-8F54-4504-BB81-C1CE0415393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1214" y="2032992"/>
            <a:ext cx="5489573"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28AA5E15-2ABC-4EE6-89CD-29915C652FB8}"/>
              </a:ext>
            </a:extLst>
          </p:cNvPr>
          <p:cNvSpPr/>
          <p:nvPr/>
        </p:nvSpPr>
        <p:spPr>
          <a:xfrm>
            <a:off x="282292" y="6084432"/>
            <a:ext cx="11627417"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8-36 HeLa </a:t>
            </a:r>
            <a:r>
              <a:rPr lang="zh-CN" altLang="en-US" sz="1600" b="1" dirty="0">
                <a:solidFill>
                  <a:srgbClr val="0033CC"/>
                </a:solidFill>
                <a:latin typeface="Arial" panose="020B0604020202020204" pitchFamily="34" charset="0"/>
                <a:ea typeface="微软雅黑" panose="020B0503020204020204" pitchFamily="34" charset="-122"/>
              </a:rPr>
              <a:t>细胞内的中间丝</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经非离子去垢剂处理和高盐缓冲液抽提后的细胞质中间丝网络的电镜照片；</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免疫荧光染色显示细胞质中间丝的分布</a:t>
            </a:r>
          </a:p>
        </p:txBody>
      </p:sp>
    </p:spTree>
    <p:extLst>
      <p:ext uri="{BB962C8B-B14F-4D97-AF65-F5344CB8AC3E}">
        <p14:creationId xmlns:p14="http://schemas.microsoft.com/office/powerpoint/2010/main" val="2057105942"/>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C39D3C5F-6557-4FD0-91B2-B319E158CF1C}"/>
              </a:ext>
            </a:extLst>
          </p:cNvPr>
          <p:cNvSpPr>
            <a:spLocks noGrp="1"/>
          </p:cNvSpPr>
          <p:nvPr>
            <p:ph type="title"/>
          </p:nvPr>
        </p:nvSpPr>
        <p:spPr/>
        <p:txBody>
          <a:bodyPr/>
          <a:lstStyle/>
          <a:p>
            <a:pPr algn="l" eaLnBrk="1" hangingPunct="1"/>
            <a:r>
              <a:rPr lang="zh-CN" altLang="en-US" dirty="0"/>
              <a:t>一、中间丝的主要类型和组成成分</a:t>
            </a:r>
            <a:endParaRPr lang="en-US" altLang="zh-CN" dirty="0"/>
          </a:p>
        </p:txBody>
      </p:sp>
      <p:sp>
        <p:nvSpPr>
          <p:cNvPr id="2" name="内容占位符 1">
            <a:extLst>
              <a:ext uri="{FF2B5EF4-FFF2-40B4-BE49-F238E27FC236}">
                <a16:creationId xmlns:a16="http://schemas.microsoft.com/office/drawing/2014/main" id="{E70CA767-E750-42B6-9A61-F4056207A1A7}"/>
              </a:ext>
            </a:extLst>
          </p:cNvPr>
          <p:cNvSpPr>
            <a:spLocks noGrp="1"/>
          </p:cNvSpPr>
          <p:nvPr>
            <p:ph idx="1"/>
          </p:nvPr>
        </p:nvSpPr>
        <p:spPr/>
        <p:txBody>
          <a:bodyPr>
            <a:normAutofit/>
          </a:bodyPr>
          <a:lstStyle/>
          <a:p>
            <a:pPr>
              <a:lnSpc>
                <a:spcPct val="150000"/>
              </a:lnSpc>
            </a:pPr>
            <a:r>
              <a:rPr lang="zh-CN" altLang="en-US" sz="2000" dirty="0"/>
              <a:t>不同组织来源的细胞表达不同类型的中间丝蛋白</a:t>
            </a:r>
            <a:endParaRPr lang="en-US" altLang="zh-CN" sz="2000" dirty="0"/>
          </a:p>
          <a:p>
            <a:pPr>
              <a:lnSpc>
                <a:spcPct val="150000"/>
              </a:lnSpc>
            </a:pPr>
            <a:r>
              <a:rPr lang="zh-CN" altLang="en-US" sz="2000" dirty="0"/>
              <a:t>根据中间丝蛋白的氨基酸序列、基因结构、组装特性以及在发育过程的组织特异性表达模式等，可分为</a:t>
            </a:r>
            <a:r>
              <a:rPr lang="en-US" altLang="zh-CN" sz="2000" b="1" dirty="0">
                <a:solidFill>
                  <a:srgbClr val="0033CC"/>
                </a:solidFill>
              </a:rPr>
              <a:t>6 </a:t>
            </a:r>
            <a:r>
              <a:rPr lang="zh-CN" altLang="en-US" sz="2000" b="1" dirty="0">
                <a:solidFill>
                  <a:srgbClr val="0033CC"/>
                </a:solidFill>
              </a:rPr>
              <a:t>种主要类型</a:t>
            </a:r>
          </a:p>
        </p:txBody>
      </p:sp>
      <p:pic>
        <p:nvPicPr>
          <p:cNvPr id="141315" name="Picture 4">
            <a:extLst>
              <a:ext uri="{FF2B5EF4-FFF2-40B4-BE49-F238E27FC236}">
                <a16:creationId xmlns:a16="http://schemas.microsoft.com/office/drawing/2014/main" id="{36AB8216-79BB-4564-9EAE-232AA78D46F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94135" y="2850999"/>
            <a:ext cx="5489039"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6" name="Rectangle 6">
            <a:extLst>
              <a:ext uri="{FF2B5EF4-FFF2-40B4-BE49-F238E27FC236}">
                <a16:creationId xmlns:a16="http://schemas.microsoft.com/office/drawing/2014/main" id="{DB6A13F3-04A9-459D-A168-9DC225125307}"/>
              </a:ext>
            </a:extLst>
          </p:cNvPr>
          <p:cNvSpPr>
            <a:spLocks noChangeArrowheads="1"/>
          </p:cNvSpPr>
          <p:nvPr/>
        </p:nvSpPr>
        <p:spPr bwMode="auto">
          <a:xfrm>
            <a:off x="6637897" y="6027002"/>
            <a:ext cx="5201514" cy="830997"/>
          </a:xfrm>
          <a:prstGeom prst="rect">
            <a:avLst/>
          </a:prstGeom>
          <a:solidFill>
            <a:srgbClr val="FFC000"/>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1600" dirty="0">
                <a:ea typeface="微软雅黑" panose="020B0503020204020204" pitchFamily="34" charset="-122"/>
              </a:rPr>
              <a:t>IF proteins are tissue-specific</a:t>
            </a:r>
          </a:p>
          <a:p>
            <a:pPr eaLnBrk="1" hangingPunct="1">
              <a:spcBef>
                <a:spcPct val="0"/>
              </a:spcBef>
              <a:buFontTx/>
              <a:buNone/>
            </a:pPr>
            <a:r>
              <a:rPr kumimoji="1" lang="zh-CN" altLang="en-US" sz="1600" dirty="0">
                <a:ea typeface="微软雅黑" panose="020B0503020204020204" pitchFamily="34" charset="-122"/>
              </a:rPr>
              <a:t>通常一种细胞含有一种中间纤维，少数含</a:t>
            </a:r>
            <a:r>
              <a:rPr kumimoji="1" lang="en-US" altLang="zh-CN" sz="1600" dirty="0">
                <a:ea typeface="微软雅黑" panose="020B0503020204020204" pitchFamily="34" charset="-122"/>
              </a:rPr>
              <a:t>2</a:t>
            </a:r>
            <a:r>
              <a:rPr kumimoji="1" lang="zh-CN" altLang="en-US" sz="1600" dirty="0">
                <a:ea typeface="微软雅黑" panose="020B0503020204020204" pitchFamily="34" charset="-122"/>
              </a:rPr>
              <a:t>种以上</a:t>
            </a:r>
            <a:endParaRPr kumimoji="1" lang="en-US" altLang="zh-CN" sz="1600" dirty="0">
              <a:ea typeface="微软雅黑" panose="020B0503020204020204" pitchFamily="34" charset="-122"/>
            </a:endParaRPr>
          </a:p>
          <a:p>
            <a:pPr eaLnBrk="1" hangingPunct="1">
              <a:spcBef>
                <a:spcPct val="0"/>
              </a:spcBef>
              <a:buFontTx/>
              <a:buNone/>
            </a:pPr>
            <a:r>
              <a:rPr kumimoji="1" lang="zh-CN" altLang="en-US" sz="1600" dirty="0">
                <a:ea typeface="微软雅黑" panose="020B0503020204020204" pitchFamily="34" charset="-122"/>
              </a:rPr>
              <a:t>肿瘤细胞转移后仍保留源细胞的</a:t>
            </a:r>
            <a:r>
              <a:rPr kumimoji="1" lang="en-US" altLang="zh-CN" sz="1600" dirty="0">
                <a:ea typeface="微软雅黑" panose="020B0503020204020204" pitchFamily="34" charset="-122"/>
              </a:rPr>
              <a:t>IF</a:t>
            </a:r>
            <a:endParaRPr kumimoji="1" lang="zh-CN" altLang="en-US" sz="1600" dirty="0">
              <a:ea typeface="微软雅黑" panose="020B0503020204020204" pitchFamily="34" charset="-122"/>
            </a:endParaRPr>
          </a:p>
        </p:txBody>
      </p:sp>
      <p:pic>
        <p:nvPicPr>
          <p:cNvPr id="4" name="图片 3">
            <a:extLst>
              <a:ext uri="{FF2B5EF4-FFF2-40B4-BE49-F238E27FC236}">
                <a16:creationId xmlns:a16="http://schemas.microsoft.com/office/drawing/2014/main" id="{DB00DC97-4DA5-4FFA-91E3-DAC4BF8437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800" y="3054804"/>
            <a:ext cx="5669769" cy="3600000"/>
          </a:xfrm>
          <a:prstGeom prst="rect">
            <a:avLst/>
          </a:prstGeom>
        </p:spPr>
      </p:pic>
    </p:spTree>
    <p:extLst>
      <p:ext uri="{BB962C8B-B14F-4D97-AF65-F5344CB8AC3E}">
        <p14:creationId xmlns:p14="http://schemas.microsoft.com/office/powerpoint/2010/main" val="1502418945"/>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993176F8-87B3-49EB-8AE1-6B5C023EC1F2}"/>
              </a:ext>
            </a:extLst>
          </p:cNvPr>
          <p:cNvSpPr>
            <a:spLocks noGrp="1"/>
          </p:cNvSpPr>
          <p:nvPr>
            <p:ph type="title"/>
          </p:nvPr>
        </p:nvSpPr>
        <p:spPr/>
        <p:txBody>
          <a:bodyPr/>
          <a:lstStyle/>
          <a:p>
            <a:r>
              <a:rPr lang="zh-CN" altLang="en-US" dirty="0"/>
              <a:t>中间丝蛋白分子结构</a:t>
            </a:r>
          </a:p>
        </p:txBody>
      </p:sp>
      <p:sp>
        <p:nvSpPr>
          <p:cNvPr id="144387" name="内容占位符 1">
            <a:extLst>
              <a:ext uri="{FF2B5EF4-FFF2-40B4-BE49-F238E27FC236}">
                <a16:creationId xmlns:a16="http://schemas.microsoft.com/office/drawing/2014/main" id="{20ADAD55-2CAF-4921-8D7B-7A4C5EE5277F}"/>
              </a:ext>
            </a:extLst>
          </p:cNvPr>
          <p:cNvSpPr>
            <a:spLocks noGrp="1"/>
          </p:cNvSpPr>
          <p:nvPr>
            <p:ph idx="1"/>
          </p:nvPr>
        </p:nvSpPr>
        <p:spPr>
          <a:xfrm>
            <a:off x="824366" y="1219200"/>
            <a:ext cx="4323018" cy="5435604"/>
          </a:xfrm>
        </p:spPr>
        <p:txBody>
          <a:bodyPr>
            <a:normAutofit/>
          </a:bodyPr>
          <a:lstStyle/>
          <a:p>
            <a:pPr>
              <a:lnSpc>
                <a:spcPct val="150000"/>
              </a:lnSpc>
              <a:spcAft>
                <a:spcPts val="600"/>
              </a:spcAft>
            </a:pPr>
            <a:r>
              <a:rPr lang="zh-CN" altLang="en-US" sz="2000" dirty="0"/>
              <a:t>不同种类的中间丝蛋白有非常相似的二级结构</a:t>
            </a:r>
            <a:endParaRPr lang="en-US" altLang="zh-CN" sz="2000" dirty="0"/>
          </a:p>
          <a:p>
            <a:pPr>
              <a:lnSpc>
                <a:spcPct val="150000"/>
              </a:lnSpc>
              <a:spcAft>
                <a:spcPts val="600"/>
              </a:spcAft>
            </a:pPr>
            <a:r>
              <a:rPr lang="zh-CN" altLang="en-US" sz="2000" b="1" dirty="0">
                <a:solidFill>
                  <a:srgbClr val="0033CC"/>
                </a:solidFill>
              </a:rPr>
              <a:t>高度保守的杆状区</a:t>
            </a:r>
            <a:endParaRPr lang="en-US" altLang="zh-CN" sz="2000" b="1" dirty="0">
              <a:solidFill>
                <a:srgbClr val="0033CC"/>
              </a:solidFill>
            </a:endParaRPr>
          </a:p>
          <a:p>
            <a:pPr>
              <a:lnSpc>
                <a:spcPct val="150000"/>
              </a:lnSpc>
              <a:spcAft>
                <a:spcPts val="600"/>
              </a:spcAft>
            </a:pPr>
            <a:r>
              <a:rPr lang="zh-CN" altLang="en-US" sz="2000" b="1" dirty="0">
                <a:solidFill>
                  <a:srgbClr val="0033CC"/>
                </a:solidFill>
              </a:rPr>
              <a:t>高度多变的头部和尾部</a:t>
            </a:r>
            <a:endParaRPr lang="zh-CN" altLang="en-US" dirty="0"/>
          </a:p>
        </p:txBody>
      </p:sp>
      <p:pic>
        <p:nvPicPr>
          <p:cNvPr id="144388" name="Picture 5" descr="imagepage37">
            <a:extLst>
              <a:ext uri="{FF2B5EF4-FFF2-40B4-BE49-F238E27FC236}">
                <a16:creationId xmlns:a16="http://schemas.microsoft.com/office/drawing/2014/main" id="{6530CB07-8242-44A6-AE1A-DC653A9739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6177" y="4173472"/>
            <a:ext cx="5359823"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9" name="Picture 4">
            <a:extLst>
              <a:ext uri="{FF2B5EF4-FFF2-40B4-BE49-F238E27FC236}">
                <a16:creationId xmlns:a16="http://schemas.microsoft.com/office/drawing/2014/main" id="{51C7FE90-B83E-4A4A-8172-D6E8AB4E21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47384" y="1500245"/>
            <a:ext cx="6739816"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809DABDC-846D-4446-8D0D-F19523162F97}"/>
              </a:ext>
            </a:extLst>
          </p:cNvPr>
          <p:cNvSpPr/>
          <p:nvPr/>
        </p:nvSpPr>
        <p:spPr>
          <a:xfrm>
            <a:off x="6888479" y="4301289"/>
            <a:ext cx="4998721" cy="190436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8-37 </a:t>
            </a:r>
            <a:r>
              <a:rPr lang="zh-CN" altLang="en-US" sz="1600" b="1" dirty="0">
                <a:solidFill>
                  <a:srgbClr val="0033CC"/>
                </a:solidFill>
                <a:latin typeface="Arial" panose="020B0604020202020204" pitchFamily="34" charset="0"/>
                <a:ea typeface="微软雅黑" panose="020B0503020204020204" pitchFamily="34" charset="-122"/>
              </a:rPr>
              <a:t>中间丝蛋白分子结构模式图</a:t>
            </a:r>
          </a:p>
          <a:p>
            <a:pPr algn="ctr">
              <a:lnSpc>
                <a:spcPts val="2400"/>
              </a:lnSpc>
            </a:pPr>
            <a:r>
              <a:rPr lang="zh-CN" altLang="en-US" sz="1400" dirty="0">
                <a:latin typeface="Arial" panose="020B0604020202020204" pitchFamily="34" charset="0"/>
                <a:ea typeface="微软雅黑" panose="020B0503020204020204" pitchFamily="34" charset="-122"/>
              </a:rPr>
              <a:t>中间丝蛋白的中部是由大约</a:t>
            </a:r>
            <a:r>
              <a:rPr lang="en-US" altLang="zh-CN" sz="1400" dirty="0">
                <a:latin typeface="Arial" panose="020B0604020202020204" pitchFamily="34" charset="0"/>
                <a:ea typeface="微软雅黑" panose="020B0503020204020204" pitchFamily="34" charset="-122"/>
              </a:rPr>
              <a:t>310 </a:t>
            </a:r>
            <a:r>
              <a:rPr lang="zh-CN" altLang="en-US" sz="1400" dirty="0">
                <a:latin typeface="Arial" panose="020B0604020202020204" pitchFamily="34" charset="0"/>
                <a:ea typeface="微软雅黑" panose="020B0503020204020204" pitchFamily="34" charset="-122"/>
              </a:rPr>
              <a:t>个氨基酸组成的杆状区，两侧是呈球状的</a:t>
            </a:r>
            <a:r>
              <a:rPr lang="en-US" altLang="zh-CN" sz="1400" dirty="0">
                <a:latin typeface="Arial" panose="020B0604020202020204" pitchFamily="34" charset="0"/>
                <a:ea typeface="微软雅黑" panose="020B0503020204020204" pitchFamily="34" charset="-122"/>
              </a:rPr>
              <a:t>N </a:t>
            </a:r>
            <a:r>
              <a:rPr lang="zh-CN" altLang="en-US" sz="1400" dirty="0">
                <a:latin typeface="Arial" panose="020B0604020202020204" pitchFamily="34" charset="0"/>
                <a:ea typeface="微软雅黑" panose="020B0503020204020204" pitchFamily="34" charset="-122"/>
              </a:rPr>
              <a:t>端头部和</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端尾部。杆状区是中间丝蛋白最保守的区域，该区域被一段</a:t>
            </a:r>
            <a:r>
              <a:rPr lang="en-US" altLang="zh-CN" sz="1400" dirty="0">
                <a:latin typeface="Arial" panose="020B0604020202020204" pitchFamily="34" charset="0"/>
                <a:ea typeface="微软雅黑" panose="020B0503020204020204" pitchFamily="34" charset="-122"/>
              </a:rPr>
              <a:t>β </a:t>
            </a:r>
            <a:r>
              <a:rPr lang="zh-CN" altLang="en-US" sz="1400" dirty="0">
                <a:latin typeface="Arial" panose="020B0604020202020204" pitchFamily="34" charset="0"/>
                <a:ea typeface="微软雅黑" panose="020B0503020204020204" pitchFamily="34" charset="-122"/>
              </a:rPr>
              <a:t>片层结构</a:t>
            </a:r>
            <a:r>
              <a:rPr lang="en-US" altLang="zh-CN" sz="1400" dirty="0">
                <a:latin typeface="Arial" panose="020B0604020202020204" pitchFamily="34" charset="0"/>
                <a:ea typeface="微软雅黑" panose="020B0503020204020204" pitchFamily="34" charset="-122"/>
              </a:rPr>
              <a:t>L12 </a:t>
            </a:r>
            <a:r>
              <a:rPr lang="zh-CN" altLang="en-US" sz="1400" dirty="0">
                <a:latin typeface="Arial" panose="020B0604020202020204" pitchFamily="34" charset="0"/>
                <a:ea typeface="微软雅黑" panose="020B0503020204020204" pitchFamily="34" charset="-122"/>
              </a:rPr>
              <a:t>分隔成螺旋</a:t>
            </a:r>
            <a:r>
              <a:rPr lang="en-US" altLang="zh-CN" sz="1400" dirty="0">
                <a:latin typeface="Arial" panose="020B0604020202020204" pitchFamily="34" charset="0"/>
                <a:ea typeface="微软雅黑" panose="020B0503020204020204" pitchFamily="34" charset="-122"/>
              </a:rPr>
              <a:t>1 </a:t>
            </a:r>
            <a:r>
              <a:rPr lang="zh-CN" altLang="en-US" sz="1400" dirty="0">
                <a:latin typeface="Arial" panose="020B0604020202020204" pitchFamily="34" charset="0"/>
                <a:ea typeface="微软雅黑" panose="020B0503020204020204" pitchFamily="34" charset="-122"/>
              </a:rPr>
              <a:t>和螺旋</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，螺旋</a:t>
            </a:r>
            <a:r>
              <a:rPr lang="en-US" altLang="zh-CN" sz="1400" dirty="0">
                <a:latin typeface="Arial" panose="020B0604020202020204" pitchFamily="34" charset="0"/>
                <a:ea typeface="微软雅黑" panose="020B0503020204020204" pitchFamily="34" charset="-122"/>
              </a:rPr>
              <a:t>1 </a:t>
            </a:r>
            <a:r>
              <a:rPr lang="zh-CN" altLang="en-US" sz="1400" dirty="0">
                <a:latin typeface="Arial" panose="020B0604020202020204" pitchFamily="34" charset="0"/>
                <a:ea typeface="微软雅黑" panose="020B0503020204020204" pitchFamily="34" charset="-122"/>
              </a:rPr>
              <a:t>和螺旋</a:t>
            </a:r>
            <a:r>
              <a:rPr lang="en-US" altLang="zh-CN" sz="1400" dirty="0">
                <a:latin typeface="Arial" panose="020B0604020202020204" pitchFamily="34" charset="0"/>
                <a:ea typeface="微软雅黑" panose="020B0503020204020204" pitchFamily="34" charset="-122"/>
              </a:rPr>
              <a:t>2 </a:t>
            </a:r>
            <a:r>
              <a:rPr lang="zh-CN" altLang="en-US" sz="1400" dirty="0">
                <a:latin typeface="Arial" panose="020B0604020202020204" pitchFamily="34" charset="0"/>
                <a:ea typeface="微软雅黑" panose="020B0503020204020204" pitchFamily="34" charset="-122"/>
              </a:rPr>
              <a:t>又分别被</a:t>
            </a:r>
            <a:r>
              <a:rPr lang="en-US" altLang="zh-CN" sz="1400" dirty="0">
                <a:latin typeface="Arial" panose="020B0604020202020204" pitchFamily="34" charset="0"/>
                <a:ea typeface="微软雅黑" panose="020B0503020204020204" pitchFamily="34" charset="-122"/>
              </a:rPr>
              <a:t>2 </a:t>
            </a:r>
            <a:r>
              <a:rPr lang="zh-CN" altLang="en-US" sz="1400" dirty="0">
                <a:latin typeface="Arial" panose="020B0604020202020204" pitchFamily="34" charset="0"/>
                <a:ea typeface="微软雅黑" panose="020B0503020204020204" pitchFamily="34" charset="-122"/>
              </a:rPr>
              <a:t>段</a:t>
            </a:r>
            <a:r>
              <a:rPr lang="en-US" altLang="zh-CN" sz="1400" dirty="0">
                <a:latin typeface="Arial" panose="020B0604020202020204" pitchFamily="34" charset="0"/>
                <a:ea typeface="微软雅黑" panose="020B0503020204020204" pitchFamily="34" charset="-122"/>
              </a:rPr>
              <a:t>β </a:t>
            </a:r>
            <a:r>
              <a:rPr lang="zh-CN" altLang="en-US" sz="1400" dirty="0">
                <a:latin typeface="Arial" panose="020B0604020202020204" pitchFamily="34" charset="0"/>
                <a:ea typeface="微软雅黑" panose="020B0503020204020204" pitchFamily="34" charset="-122"/>
              </a:rPr>
              <a:t>片层结构</a:t>
            </a:r>
            <a:r>
              <a:rPr lang="en-US" altLang="zh-CN" sz="1400" dirty="0">
                <a:latin typeface="Arial" panose="020B0604020202020204" pitchFamily="34" charset="0"/>
                <a:ea typeface="微软雅黑" panose="020B0503020204020204" pitchFamily="34" charset="-122"/>
              </a:rPr>
              <a:t>L1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L2 </a:t>
            </a:r>
            <a:r>
              <a:rPr lang="zh-CN" altLang="en-US" sz="1400" dirty="0">
                <a:latin typeface="Arial" panose="020B0604020202020204" pitchFamily="34" charset="0"/>
                <a:ea typeface="微软雅黑" panose="020B0503020204020204" pitchFamily="34" charset="-122"/>
              </a:rPr>
              <a:t>分隔。两个中间丝蛋白分子平行排列形成双股螺旋的二聚体结构</a:t>
            </a:r>
          </a:p>
        </p:txBody>
      </p:sp>
    </p:spTree>
    <p:extLst>
      <p:ext uri="{BB962C8B-B14F-4D97-AF65-F5344CB8AC3E}">
        <p14:creationId xmlns:p14="http://schemas.microsoft.com/office/powerpoint/2010/main" val="1279000650"/>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a:extLst>
              <a:ext uri="{FF2B5EF4-FFF2-40B4-BE49-F238E27FC236}">
                <a16:creationId xmlns:a16="http://schemas.microsoft.com/office/drawing/2014/main" id="{15C61116-1BE7-41E0-9091-C51F493B8252}"/>
              </a:ext>
            </a:extLst>
          </p:cNvPr>
          <p:cNvSpPr>
            <a:spLocks noGrp="1"/>
          </p:cNvSpPr>
          <p:nvPr>
            <p:ph type="title"/>
          </p:nvPr>
        </p:nvSpPr>
        <p:spPr/>
        <p:txBody>
          <a:bodyPr/>
          <a:lstStyle/>
          <a:p>
            <a:pPr algn="l"/>
            <a:r>
              <a:rPr lang="zh-CN" altLang="en-US" dirty="0"/>
              <a:t>二、中间丝的组装与表达</a:t>
            </a:r>
          </a:p>
        </p:txBody>
      </p:sp>
      <p:sp>
        <p:nvSpPr>
          <p:cNvPr id="145411" name="内容占位符 2">
            <a:extLst>
              <a:ext uri="{FF2B5EF4-FFF2-40B4-BE49-F238E27FC236}">
                <a16:creationId xmlns:a16="http://schemas.microsoft.com/office/drawing/2014/main" id="{CAFB6E77-DFB1-4E56-8574-0F530AFA8EC4}"/>
              </a:ext>
            </a:extLst>
          </p:cNvPr>
          <p:cNvSpPr>
            <a:spLocks noGrp="1"/>
          </p:cNvSpPr>
          <p:nvPr>
            <p:ph idx="1"/>
          </p:nvPr>
        </p:nvSpPr>
        <p:spPr/>
        <p:txBody>
          <a:bodyPr>
            <a:normAutofit/>
          </a:bodyPr>
          <a:lstStyle/>
          <a:p>
            <a:pPr>
              <a:lnSpc>
                <a:spcPct val="150000"/>
              </a:lnSpc>
              <a:spcBef>
                <a:spcPts val="0"/>
              </a:spcBef>
              <a:spcAft>
                <a:spcPts val="600"/>
              </a:spcAft>
            </a:pPr>
            <a:r>
              <a:rPr lang="en-US" altLang="zh-CN" sz="2000" b="1" dirty="0">
                <a:solidFill>
                  <a:srgbClr val="0033CC"/>
                </a:solidFill>
              </a:rPr>
              <a:t>IF</a:t>
            </a:r>
            <a:r>
              <a:rPr lang="zh-CN" altLang="en-US" sz="2000" b="1" dirty="0">
                <a:solidFill>
                  <a:srgbClr val="0033CC"/>
                </a:solidFill>
              </a:rPr>
              <a:t>没有极性</a:t>
            </a:r>
            <a:endParaRPr lang="en-US" altLang="zh-CN" sz="2000" b="1" dirty="0">
              <a:solidFill>
                <a:srgbClr val="0033CC"/>
              </a:solidFill>
            </a:endParaRPr>
          </a:p>
          <a:p>
            <a:pPr>
              <a:lnSpc>
                <a:spcPct val="150000"/>
              </a:lnSpc>
              <a:spcBef>
                <a:spcPts val="0"/>
              </a:spcBef>
              <a:spcAft>
                <a:spcPts val="600"/>
              </a:spcAft>
            </a:pPr>
            <a:r>
              <a:rPr lang="zh-CN" altLang="en-US" sz="2000" b="1" dirty="0">
                <a:solidFill>
                  <a:srgbClr val="0033CC"/>
                </a:solidFill>
              </a:rPr>
              <a:t>不需要</a:t>
            </a:r>
            <a:r>
              <a:rPr lang="en-US" altLang="zh-CN" sz="2000" b="1" dirty="0">
                <a:solidFill>
                  <a:srgbClr val="0033CC"/>
                </a:solidFill>
              </a:rPr>
              <a:t>ATP</a:t>
            </a:r>
            <a:r>
              <a:rPr lang="zh-CN" altLang="en-US" sz="2000" b="1" dirty="0">
                <a:solidFill>
                  <a:srgbClr val="0033CC"/>
                </a:solidFill>
              </a:rPr>
              <a:t>、</a:t>
            </a:r>
            <a:r>
              <a:rPr lang="en-US" altLang="zh-CN" sz="2000" b="1" dirty="0">
                <a:solidFill>
                  <a:srgbClr val="0033CC"/>
                </a:solidFill>
              </a:rPr>
              <a:t>GTP</a:t>
            </a:r>
            <a:r>
              <a:rPr lang="zh-CN" altLang="en-US" sz="2000" b="1" dirty="0">
                <a:solidFill>
                  <a:srgbClr val="0033CC"/>
                </a:solidFill>
              </a:rPr>
              <a:t>参与</a:t>
            </a:r>
            <a:endParaRPr lang="en-US" altLang="zh-CN" sz="2000" b="1" dirty="0">
              <a:solidFill>
                <a:srgbClr val="0033CC"/>
              </a:solidFill>
            </a:endParaRPr>
          </a:p>
          <a:p>
            <a:pPr>
              <a:lnSpc>
                <a:spcPct val="150000"/>
              </a:lnSpc>
              <a:spcBef>
                <a:spcPts val="0"/>
              </a:spcBef>
              <a:spcAft>
                <a:spcPts val="600"/>
              </a:spcAft>
            </a:pPr>
            <a:r>
              <a:rPr lang="zh-CN" altLang="en-US" sz="2000" b="1" dirty="0">
                <a:solidFill>
                  <a:srgbClr val="0033CC"/>
                </a:solidFill>
              </a:rPr>
              <a:t>不表现为典型的踏车行为</a:t>
            </a:r>
          </a:p>
        </p:txBody>
      </p:sp>
      <p:pic>
        <p:nvPicPr>
          <p:cNvPr id="145412" name="Picture 4" descr="figure 16-19">
            <a:extLst>
              <a:ext uri="{FF2B5EF4-FFF2-40B4-BE49-F238E27FC236}">
                <a16:creationId xmlns:a16="http://schemas.microsoft.com/office/drawing/2014/main" id="{E01BA3EE-4459-444A-BFAC-C0EE69E1878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4366" y="3054804"/>
            <a:ext cx="4132450"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Text Box 3">
            <a:extLst>
              <a:ext uri="{FF2B5EF4-FFF2-40B4-BE49-F238E27FC236}">
                <a16:creationId xmlns:a16="http://schemas.microsoft.com/office/drawing/2014/main" id="{56CADA3C-8A36-4C14-BF3C-FED732ADA46D}"/>
              </a:ext>
            </a:extLst>
          </p:cNvPr>
          <p:cNvSpPr txBox="1">
            <a:spLocks noChangeArrowheads="1"/>
          </p:cNvSpPr>
          <p:nvPr/>
        </p:nvSpPr>
        <p:spPr bwMode="auto">
          <a:xfrm>
            <a:off x="0" y="6597031"/>
            <a:ext cx="9026930" cy="26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096">
                <a:ea typeface="宋体" panose="02010600030101010101" pitchFamily="2" charset="-122"/>
              </a:rPr>
              <a:t>Figure 16-19 </a:t>
            </a:r>
            <a:r>
              <a:rPr lang="en-US" altLang="zh-CN" sz="1096" i="1">
                <a:ea typeface="宋体" panose="02010600030101010101" pitchFamily="2" charset="-122"/>
              </a:rPr>
              <a:t> Molecular Biology of the Cell</a:t>
            </a:r>
            <a:r>
              <a:rPr lang="en-US" altLang="zh-CN" sz="1096">
                <a:ea typeface="宋体" panose="02010600030101010101" pitchFamily="2" charset="-122"/>
              </a:rPr>
              <a:t> (© Garland Science 2008)</a:t>
            </a:r>
          </a:p>
        </p:txBody>
      </p:sp>
      <p:pic>
        <p:nvPicPr>
          <p:cNvPr id="6" name="图片 5" descr="8-38">
            <a:extLst>
              <a:ext uri="{FF2B5EF4-FFF2-40B4-BE49-F238E27FC236}">
                <a16:creationId xmlns:a16="http://schemas.microsoft.com/office/drawing/2014/main" id="{4B1EE8E8-364D-4C68-B151-E7DA6F7CA871}"/>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5699293" y="1225918"/>
            <a:ext cx="6492707" cy="3600000"/>
          </a:xfrm>
          <a:prstGeom prst="rect">
            <a:avLst/>
          </a:prstGeom>
        </p:spPr>
      </p:pic>
      <p:sp>
        <p:nvSpPr>
          <p:cNvPr id="7" name="矩形 6">
            <a:extLst>
              <a:ext uri="{FF2B5EF4-FFF2-40B4-BE49-F238E27FC236}">
                <a16:creationId xmlns:a16="http://schemas.microsoft.com/office/drawing/2014/main" id="{2C048157-5FE7-41E2-B65A-3CF1B26769DD}"/>
              </a:ext>
            </a:extLst>
          </p:cNvPr>
          <p:cNvSpPr/>
          <p:nvPr/>
        </p:nvSpPr>
        <p:spPr>
          <a:xfrm>
            <a:off x="5897646" y="5058213"/>
            <a:ext cx="6096000" cy="159659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8-38 </a:t>
            </a:r>
            <a:r>
              <a:rPr lang="zh-CN" altLang="en-US" sz="1600" b="1" dirty="0">
                <a:solidFill>
                  <a:srgbClr val="0033CC"/>
                </a:solidFill>
                <a:latin typeface="Arial" panose="020B0604020202020204" pitchFamily="34" charset="0"/>
                <a:ea typeface="微软雅黑" panose="020B0503020204020204" pitchFamily="34" charset="-122"/>
              </a:rPr>
              <a:t>中间丝的组装模型</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由</a:t>
            </a:r>
            <a:r>
              <a:rPr lang="en-US" altLang="zh-CN" sz="1400" dirty="0">
                <a:latin typeface="Arial" panose="020B0604020202020204" pitchFamily="34" charset="0"/>
                <a:ea typeface="微软雅黑" panose="020B0503020204020204" pitchFamily="34" charset="-122"/>
              </a:rPr>
              <a:t>2 </a:t>
            </a:r>
            <a:r>
              <a:rPr lang="zh-CN" altLang="en-US" sz="1400" dirty="0">
                <a:latin typeface="Arial" panose="020B0604020202020204" pitchFamily="34" charset="0"/>
                <a:ea typeface="微软雅黑" panose="020B0503020204020204" pitchFamily="34" charset="-122"/>
              </a:rPr>
              <a:t>个中间丝蛋白亚基平行排列组装而成双股螺旋的二聚体；</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两个二聚体按反向平行，半分子交叠的方式组装成中间丝组装的基本结构单位</a:t>
            </a:r>
            <a:r>
              <a:rPr lang="en-US" altLang="zh-CN" sz="1400" dirty="0">
                <a:latin typeface="Arial" panose="020B0604020202020204" pitchFamily="34" charset="0"/>
                <a:ea typeface="微软雅黑" panose="020B0503020204020204" pitchFamily="34" charset="-122"/>
              </a:rPr>
              <a:t>——</a:t>
            </a:r>
            <a:r>
              <a:rPr lang="zh-CN" altLang="en-US" sz="1400" dirty="0">
                <a:latin typeface="Arial" panose="020B0604020202020204" pitchFamily="34" charset="0"/>
                <a:ea typeface="微软雅黑" panose="020B0503020204020204" pitchFamily="34" charset="-122"/>
              </a:rPr>
              <a:t>四聚体；</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四聚体首尾相连形成原纤维；</a:t>
            </a:r>
            <a:r>
              <a:rPr lang="en-US" altLang="zh-CN" sz="1400" dirty="0">
                <a:latin typeface="Arial" panose="020B0604020202020204" pitchFamily="34" charset="0"/>
                <a:ea typeface="微软雅黑" panose="020B0503020204020204" pitchFamily="34" charset="-122"/>
              </a:rPr>
              <a:t>D. 8 </a:t>
            </a:r>
            <a:r>
              <a:rPr lang="zh-CN" altLang="en-US" sz="1400" dirty="0">
                <a:latin typeface="Arial" panose="020B0604020202020204" pitchFamily="34" charset="0"/>
                <a:ea typeface="微软雅黑" panose="020B0503020204020204" pitchFamily="34" charset="-122"/>
              </a:rPr>
              <a:t>根原纤维构成圆柱状的</a:t>
            </a:r>
            <a:r>
              <a:rPr lang="en-US" altLang="zh-CN" sz="1400" dirty="0">
                <a:latin typeface="Arial" panose="020B0604020202020204" pitchFamily="34" charset="0"/>
                <a:ea typeface="微软雅黑" panose="020B0503020204020204" pitchFamily="34" charset="-122"/>
              </a:rPr>
              <a:t>10 nm </a:t>
            </a:r>
            <a:r>
              <a:rPr lang="zh-CN" altLang="en-US" sz="1400" dirty="0">
                <a:latin typeface="Arial" panose="020B0604020202020204" pitchFamily="34" charset="0"/>
                <a:ea typeface="微软雅黑" panose="020B0503020204020204" pitchFamily="34" charset="-122"/>
              </a:rPr>
              <a:t>中间丝。</a:t>
            </a:r>
            <a:r>
              <a:rPr lang="en-US" altLang="zh-CN" sz="1400" dirty="0">
                <a:latin typeface="Arial" panose="020B0604020202020204" pitchFamily="34" charset="0"/>
                <a:ea typeface="微软雅黑" panose="020B0503020204020204" pitchFamily="34" charset="-122"/>
              </a:rPr>
              <a:t>E. </a:t>
            </a:r>
            <a:r>
              <a:rPr lang="zh-CN" altLang="en-US" sz="1400" dirty="0">
                <a:latin typeface="Arial" panose="020B0604020202020204" pitchFamily="34" charset="0"/>
                <a:ea typeface="微软雅黑" panose="020B0503020204020204" pitchFamily="34" charset="-122"/>
              </a:rPr>
              <a:t>中间丝负染后的电子显微镜图像</a:t>
            </a:r>
          </a:p>
        </p:txBody>
      </p:sp>
    </p:spTree>
    <p:extLst>
      <p:ext uri="{BB962C8B-B14F-4D97-AF65-F5344CB8AC3E}">
        <p14:creationId xmlns:p14="http://schemas.microsoft.com/office/powerpoint/2010/main" val="859168673"/>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2" name="组合 2">
            <a:extLst>
              <a:ext uri="{FF2B5EF4-FFF2-40B4-BE49-F238E27FC236}">
                <a16:creationId xmlns:a16="http://schemas.microsoft.com/office/drawing/2014/main" id="{B97EFB3A-49F3-4AB3-AF97-2EAC47BD4F02}"/>
              </a:ext>
            </a:extLst>
          </p:cNvPr>
          <p:cNvGrpSpPr>
            <a:grpSpLocks noChangeAspect="1"/>
          </p:cNvGrpSpPr>
          <p:nvPr/>
        </p:nvGrpSpPr>
        <p:grpSpPr bwMode="auto">
          <a:xfrm>
            <a:off x="6096000" y="549000"/>
            <a:ext cx="5673632" cy="5760000"/>
            <a:chOff x="3803143" y="1196752"/>
            <a:chExt cx="5122162" cy="5040000"/>
          </a:xfrm>
        </p:grpSpPr>
        <p:pic>
          <p:nvPicPr>
            <p:cNvPr id="17413" name="Picture 2" descr="figure 17-05bc">
              <a:extLst>
                <a:ext uri="{FF2B5EF4-FFF2-40B4-BE49-F238E27FC236}">
                  <a16:creationId xmlns:a16="http://schemas.microsoft.com/office/drawing/2014/main" id="{188D3B19-95D4-4145-8BF6-A3FFB5866DD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30914" y="1196752"/>
              <a:ext cx="3794391"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4" name="Picture 5" descr="axc54">
              <a:extLst>
                <a:ext uri="{FF2B5EF4-FFF2-40B4-BE49-F238E27FC236}">
                  <a16:creationId xmlns:a16="http://schemas.microsoft.com/office/drawing/2014/main" id="{E296B596-63FE-4BE9-B222-8097A561E4C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03143" y="1412776"/>
              <a:ext cx="1344921"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标题 2">
            <a:extLst>
              <a:ext uri="{FF2B5EF4-FFF2-40B4-BE49-F238E27FC236}">
                <a16:creationId xmlns:a16="http://schemas.microsoft.com/office/drawing/2014/main" id="{5034A409-209E-4D85-A6E6-F980144D31C9}"/>
              </a:ext>
            </a:extLst>
          </p:cNvPr>
          <p:cNvSpPr>
            <a:spLocks noGrp="1"/>
          </p:cNvSpPr>
          <p:nvPr>
            <p:ph type="title"/>
          </p:nvPr>
        </p:nvSpPr>
        <p:spPr/>
        <p:txBody>
          <a:bodyPr/>
          <a:lstStyle/>
          <a:p>
            <a:r>
              <a:rPr lang="zh-CN" altLang="en-US" dirty="0"/>
              <a:t>（一）结构与成分 </a:t>
            </a:r>
          </a:p>
        </p:txBody>
      </p:sp>
      <p:sp>
        <p:nvSpPr>
          <p:cNvPr id="5" name="内容占位符 4">
            <a:extLst>
              <a:ext uri="{FF2B5EF4-FFF2-40B4-BE49-F238E27FC236}">
                <a16:creationId xmlns:a16="http://schemas.microsoft.com/office/drawing/2014/main" id="{770C9C94-DDFD-4EC6-BB68-B9AE110BA2E1}"/>
              </a:ext>
            </a:extLst>
          </p:cNvPr>
          <p:cNvSpPr>
            <a:spLocks noGrp="1"/>
          </p:cNvSpPr>
          <p:nvPr>
            <p:ph idx="1"/>
          </p:nvPr>
        </p:nvSpPr>
        <p:spPr>
          <a:xfrm>
            <a:off x="824366" y="1219200"/>
            <a:ext cx="4433434" cy="5435604"/>
          </a:xfrm>
        </p:spPr>
        <p:txBody>
          <a:bodyPr>
            <a:normAutofit/>
          </a:bodyPr>
          <a:lstStyle/>
          <a:p>
            <a:pPr>
              <a:spcAft>
                <a:spcPts val="600"/>
              </a:spcAft>
            </a:pPr>
            <a:r>
              <a:rPr lang="zh-CN" altLang="en-US" sz="2000" dirty="0"/>
              <a:t>直径约</a:t>
            </a:r>
            <a:r>
              <a:rPr lang="en-US" altLang="zh-CN" sz="2000" dirty="0"/>
              <a:t>7 nm </a:t>
            </a:r>
            <a:r>
              <a:rPr lang="zh-CN" altLang="en-US" sz="2000" dirty="0"/>
              <a:t>扭链</a:t>
            </a:r>
            <a:endParaRPr lang="en-US" altLang="zh-CN" sz="2000" dirty="0"/>
          </a:p>
          <a:p>
            <a:pPr>
              <a:spcAft>
                <a:spcPts val="600"/>
              </a:spcAft>
            </a:pPr>
            <a:r>
              <a:rPr lang="zh-CN" altLang="en-US" sz="2000" dirty="0"/>
              <a:t>肌动蛋白单体组装</a:t>
            </a:r>
            <a:endParaRPr lang="en-US" altLang="zh-CN" sz="2000" dirty="0"/>
          </a:p>
          <a:p>
            <a:pPr>
              <a:spcAft>
                <a:spcPts val="600"/>
              </a:spcAft>
            </a:pPr>
            <a:r>
              <a:rPr lang="zh-CN" altLang="en-US" sz="2000" dirty="0"/>
              <a:t>右手螺旋</a:t>
            </a:r>
            <a:endParaRPr lang="en-US" altLang="zh-CN" sz="2000" dirty="0"/>
          </a:p>
          <a:p>
            <a:pPr>
              <a:spcAft>
                <a:spcPts val="600"/>
              </a:spcAft>
            </a:pPr>
            <a:r>
              <a:rPr lang="zh-CN" altLang="en-US" sz="2000" dirty="0"/>
              <a:t>极性：</a:t>
            </a:r>
            <a:r>
              <a:rPr lang="zh-CN" altLang="en-US" sz="1800" dirty="0">
                <a:solidFill>
                  <a:srgbClr val="0033CC"/>
                </a:solidFill>
              </a:rPr>
              <a:t>具有裂缝的一端为负极，相反一端为正极</a:t>
            </a:r>
          </a:p>
          <a:p>
            <a:pPr>
              <a:spcAft>
                <a:spcPts val="600"/>
              </a:spcAft>
            </a:pPr>
            <a:endParaRPr lang="zh-CN" altLang="en-US" sz="1800" dirty="0"/>
          </a:p>
        </p:txBody>
      </p:sp>
      <p:grpSp>
        <p:nvGrpSpPr>
          <p:cNvPr id="11" name="组合 3">
            <a:extLst>
              <a:ext uri="{FF2B5EF4-FFF2-40B4-BE49-F238E27FC236}">
                <a16:creationId xmlns:a16="http://schemas.microsoft.com/office/drawing/2014/main" id="{5AB5F64C-6DCE-4509-BAE5-AD3332A3022D}"/>
              </a:ext>
            </a:extLst>
          </p:cNvPr>
          <p:cNvGrpSpPr>
            <a:grpSpLocks noChangeAspect="1"/>
          </p:cNvGrpSpPr>
          <p:nvPr/>
        </p:nvGrpSpPr>
        <p:grpSpPr bwMode="auto">
          <a:xfrm>
            <a:off x="1215500" y="3505200"/>
            <a:ext cx="3464508" cy="3253064"/>
            <a:chOff x="3860989" y="1124744"/>
            <a:chExt cx="5247515" cy="5095900"/>
          </a:xfrm>
        </p:grpSpPr>
        <p:pic>
          <p:nvPicPr>
            <p:cNvPr id="12" name="Picture 2" descr="figure 17-05a">
              <a:extLst>
                <a:ext uri="{FF2B5EF4-FFF2-40B4-BE49-F238E27FC236}">
                  <a16:creationId xmlns:a16="http://schemas.microsoft.com/office/drawing/2014/main" id="{C04E1981-AD14-4E74-BE05-225C45E8513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60989" y="1520180"/>
              <a:ext cx="5247515" cy="46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2">
              <a:extLst>
                <a:ext uri="{FF2B5EF4-FFF2-40B4-BE49-F238E27FC236}">
                  <a16:creationId xmlns:a16="http://schemas.microsoft.com/office/drawing/2014/main" id="{B4D73479-F997-4B02-98B1-618C83314962}"/>
                </a:ext>
              </a:extLst>
            </p:cNvPr>
            <p:cNvSpPr txBox="1">
              <a:spLocks noChangeArrowheads="1"/>
            </p:cNvSpPr>
            <p:nvPr/>
          </p:nvSpPr>
          <p:spPr bwMode="auto">
            <a:xfrm>
              <a:off x="6052697" y="1124744"/>
              <a:ext cx="864097" cy="482130"/>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400" b="1" dirty="0">
                  <a:solidFill>
                    <a:srgbClr val="FFFF00"/>
                  </a:solidFill>
                  <a:latin typeface="微软雅黑" panose="020B0503020204020204" pitchFamily="34" charset="-122"/>
                  <a:ea typeface="微软雅黑" panose="020B0503020204020204" pitchFamily="34" charset="-122"/>
                </a:rPr>
                <a:t>负极</a:t>
              </a:r>
            </a:p>
          </p:txBody>
        </p:sp>
        <p:sp>
          <p:nvSpPr>
            <p:cNvPr id="14" name="TextBox 7">
              <a:extLst>
                <a:ext uri="{FF2B5EF4-FFF2-40B4-BE49-F238E27FC236}">
                  <a16:creationId xmlns:a16="http://schemas.microsoft.com/office/drawing/2014/main" id="{68367FCA-0919-4687-9D12-DD382F84CF4F}"/>
                </a:ext>
              </a:extLst>
            </p:cNvPr>
            <p:cNvSpPr txBox="1">
              <a:spLocks noChangeArrowheads="1"/>
            </p:cNvSpPr>
            <p:nvPr/>
          </p:nvSpPr>
          <p:spPr bwMode="auto">
            <a:xfrm>
              <a:off x="6052697" y="5738514"/>
              <a:ext cx="864097" cy="482130"/>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400" b="1" dirty="0">
                  <a:solidFill>
                    <a:srgbClr val="FFFF00"/>
                  </a:solidFill>
                  <a:latin typeface="微软雅黑" panose="020B0503020204020204" pitchFamily="34" charset="-122"/>
                  <a:ea typeface="微软雅黑" panose="020B0503020204020204" pitchFamily="34" charset="-122"/>
                </a:rPr>
                <a:t>正极</a:t>
              </a:r>
            </a:p>
          </p:txBody>
        </p:sp>
      </p:grpSp>
    </p:spTree>
    <p:extLst>
      <p:ext uri="{BB962C8B-B14F-4D97-AF65-F5344CB8AC3E}">
        <p14:creationId xmlns:p14="http://schemas.microsoft.com/office/powerpoint/2010/main" val="11435319"/>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 </a:t>
            </a:r>
            <a:r>
              <a:rPr lang="en-US" altLang="zh-CN" dirty="0"/>
              <a:t>. </a:t>
            </a:r>
            <a:r>
              <a:rPr lang="zh-CN" altLang="en-US" dirty="0"/>
              <a:t>中间丝的动态变化</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65" t="1829" r="7922" b="31636"/>
          <a:stretch/>
        </p:blipFill>
        <p:spPr bwMode="auto">
          <a:xfrm>
            <a:off x="3171824" y="1123950"/>
            <a:ext cx="5695951"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5538326"/>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a:extLst>
              <a:ext uri="{FF2B5EF4-FFF2-40B4-BE49-F238E27FC236}">
                <a16:creationId xmlns:a16="http://schemas.microsoft.com/office/drawing/2014/main" id="{35CC3169-4176-4060-9274-265958585530}"/>
              </a:ext>
            </a:extLst>
          </p:cNvPr>
          <p:cNvSpPr>
            <a:spLocks noGrp="1"/>
          </p:cNvSpPr>
          <p:nvPr>
            <p:ph type="title"/>
          </p:nvPr>
        </p:nvSpPr>
        <p:spPr/>
        <p:txBody>
          <a:bodyPr/>
          <a:lstStyle/>
          <a:p>
            <a:pPr algn="l" eaLnBrk="1" hangingPunct="1"/>
            <a:r>
              <a:rPr lang="zh-CN" altLang="en-US" dirty="0"/>
              <a:t>中间丝的功能</a:t>
            </a:r>
          </a:p>
        </p:txBody>
      </p:sp>
      <p:sp>
        <p:nvSpPr>
          <p:cNvPr id="149507" name="内容占位符 2">
            <a:extLst>
              <a:ext uri="{FF2B5EF4-FFF2-40B4-BE49-F238E27FC236}">
                <a16:creationId xmlns:a16="http://schemas.microsoft.com/office/drawing/2014/main" id="{654268EA-6AD7-4F2F-9F99-16D027582823}"/>
              </a:ext>
            </a:extLst>
          </p:cNvPr>
          <p:cNvSpPr>
            <a:spLocks noGrp="1"/>
          </p:cNvSpPr>
          <p:nvPr>
            <p:ph idx="1"/>
          </p:nvPr>
        </p:nvSpPr>
        <p:spPr/>
        <p:txBody>
          <a:bodyPr>
            <a:normAutofit/>
          </a:bodyPr>
          <a:lstStyle/>
          <a:p>
            <a:pPr>
              <a:lnSpc>
                <a:spcPct val="150000"/>
              </a:lnSpc>
              <a:spcBef>
                <a:spcPts val="1195"/>
              </a:spcBef>
              <a:spcAft>
                <a:spcPts val="597"/>
              </a:spcAft>
            </a:pPr>
            <a:r>
              <a:rPr lang="zh-CN" altLang="en-US" sz="2000" b="1" dirty="0"/>
              <a:t>提供机械稳定性</a:t>
            </a:r>
            <a:endParaRPr lang="en-US" altLang="zh-CN" sz="2000" b="1" dirty="0"/>
          </a:p>
          <a:p>
            <a:pPr>
              <a:lnSpc>
                <a:spcPct val="150000"/>
              </a:lnSpc>
              <a:spcBef>
                <a:spcPts val="1195"/>
              </a:spcBef>
              <a:spcAft>
                <a:spcPts val="597"/>
              </a:spcAft>
            </a:pPr>
            <a:r>
              <a:rPr lang="zh-CN" altLang="en-US" sz="2000" b="1" dirty="0"/>
              <a:t>维持细胞核膜稳定</a:t>
            </a:r>
            <a:endParaRPr lang="en-US" altLang="zh-CN" sz="2000" b="1" dirty="0"/>
          </a:p>
          <a:p>
            <a:pPr>
              <a:lnSpc>
                <a:spcPct val="150000"/>
              </a:lnSpc>
              <a:spcBef>
                <a:spcPts val="1195"/>
              </a:spcBef>
              <a:spcAft>
                <a:spcPts val="597"/>
              </a:spcAft>
            </a:pPr>
            <a:r>
              <a:rPr lang="zh-CN" altLang="en-US" sz="2000" b="1" dirty="0"/>
              <a:t>参与细胞连接</a:t>
            </a:r>
            <a:endParaRPr lang="en-US" altLang="zh-CN" sz="2000" b="1" dirty="0"/>
          </a:p>
          <a:p>
            <a:pPr>
              <a:lnSpc>
                <a:spcPct val="150000"/>
              </a:lnSpc>
              <a:spcBef>
                <a:spcPts val="1195"/>
              </a:spcBef>
              <a:spcAft>
                <a:spcPts val="597"/>
              </a:spcAft>
            </a:pPr>
            <a:r>
              <a:rPr lang="zh-CN" altLang="en-US" sz="2000" b="1" dirty="0"/>
              <a:t>参与信号转导</a:t>
            </a:r>
            <a:endParaRPr lang="en-US" altLang="zh-CN" sz="2000" b="1" dirty="0"/>
          </a:p>
          <a:p>
            <a:pPr>
              <a:lnSpc>
                <a:spcPct val="150000"/>
              </a:lnSpc>
              <a:spcBef>
                <a:spcPts val="1195"/>
              </a:spcBef>
              <a:spcAft>
                <a:spcPts val="597"/>
              </a:spcAft>
            </a:pPr>
            <a:r>
              <a:rPr lang="zh-CN" altLang="en-US" sz="2000" b="1" dirty="0"/>
              <a:t>参与细胞分化</a:t>
            </a:r>
            <a:endParaRPr lang="en-US" altLang="zh-CN" sz="2000" b="1" dirty="0"/>
          </a:p>
          <a:p>
            <a:pPr>
              <a:lnSpc>
                <a:spcPct val="150000"/>
              </a:lnSpc>
              <a:spcBef>
                <a:spcPts val="1195"/>
              </a:spcBef>
              <a:spcAft>
                <a:spcPts val="597"/>
              </a:spcAft>
            </a:pPr>
            <a:endParaRPr lang="zh-CN" altLang="en-US" sz="2000" b="1" dirty="0"/>
          </a:p>
        </p:txBody>
      </p:sp>
      <p:grpSp>
        <p:nvGrpSpPr>
          <p:cNvPr id="10" name="组合 6">
            <a:extLst>
              <a:ext uri="{FF2B5EF4-FFF2-40B4-BE49-F238E27FC236}">
                <a16:creationId xmlns:a16="http://schemas.microsoft.com/office/drawing/2014/main" id="{93837264-0F13-48C1-8B47-4E9AC6A6FD8D}"/>
              </a:ext>
            </a:extLst>
          </p:cNvPr>
          <p:cNvGrpSpPr>
            <a:grpSpLocks noChangeAspect="1"/>
          </p:cNvGrpSpPr>
          <p:nvPr/>
        </p:nvGrpSpPr>
        <p:grpSpPr bwMode="auto">
          <a:xfrm>
            <a:off x="4454133" y="441996"/>
            <a:ext cx="7202335" cy="3060000"/>
            <a:chOff x="179512" y="1700808"/>
            <a:chExt cx="8640960" cy="3600000"/>
          </a:xfrm>
        </p:grpSpPr>
        <p:pic>
          <p:nvPicPr>
            <p:cNvPr id="11" name="Picture 4" descr="13-6">
              <a:extLst>
                <a:ext uri="{FF2B5EF4-FFF2-40B4-BE49-F238E27FC236}">
                  <a16:creationId xmlns:a16="http://schemas.microsoft.com/office/drawing/2014/main" id="{6D3CF730-9FAA-4F37-99ED-B9E673E7CC5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512" y="1700808"/>
              <a:ext cx="456279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descr="13-7">
              <a:extLst>
                <a:ext uri="{FF2B5EF4-FFF2-40B4-BE49-F238E27FC236}">
                  <a16:creationId xmlns:a16="http://schemas.microsoft.com/office/drawing/2014/main" id="{C5E9B05E-E0FF-499E-9DB0-EA41681A26B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48064" y="1700808"/>
              <a:ext cx="3672408"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2" descr="6-29">
            <a:extLst>
              <a:ext uri="{FF2B5EF4-FFF2-40B4-BE49-F238E27FC236}">
                <a16:creationId xmlns:a16="http://schemas.microsoft.com/office/drawing/2014/main" id="{8B6B1865-98A4-4976-BAA5-4408FB4F030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84051" y="3798000"/>
            <a:ext cx="7303149" cy="29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425214"/>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3">
            <a:extLst>
              <a:ext uri="{FF2B5EF4-FFF2-40B4-BE49-F238E27FC236}">
                <a16:creationId xmlns:a16="http://schemas.microsoft.com/office/drawing/2014/main" id="{9A1DDE73-A73D-404A-828D-893B8238418E}"/>
              </a:ext>
            </a:extLst>
          </p:cNvPr>
          <p:cNvSpPr>
            <a:spLocks noGrp="1"/>
          </p:cNvSpPr>
          <p:nvPr>
            <p:ph type="title"/>
          </p:nvPr>
        </p:nvSpPr>
        <p:spPr/>
        <p:txBody>
          <a:bodyPr/>
          <a:lstStyle/>
          <a:p>
            <a:r>
              <a:rPr lang="zh-CN" altLang="en-US" sz="3186" dirty="0"/>
              <a:t>单纯性疱性表皮松懈症（</a:t>
            </a:r>
            <a:r>
              <a:rPr lang="en-US" altLang="zh-CN" sz="3186" dirty="0"/>
              <a:t>simplex epidermolysis bullosa</a:t>
            </a:r>
            <a:r>
              <a:rPr lang="zh-CN" altLang="en-US" sz="3186" dirty="0"/>
              <a:t>）</a:t>
            </a:r>
          </a:p>
        </p:txBody>
      </p:sp>
      <p:sp>
        <p:nvSpPr>
          <p:cNvPr id="2" name="内容占位符 1">
            <a:extLst>
              <a:ext uri="{FF2B5EF4-FFF2-40B4-BE49-F238E27FC236}">
                <a16:creationId xmlns:a16="http://schemas.microsoft.com/office/drawing/2014/main" id="{8F051D7A-A3F9-4A2E-A6F8-AF175E438842}"/>
              </a:ext>
            </a:extLst>
          </p:cNvPr>
          <p:cNvSpPr>
            <a:spLocks noGrp="1"/>
          </p:cNvSpPr>
          <p:nvPr>
            <p:ph idx="1"/>
          </p:nvPr>
        </p:nvSpPr>
        <p:spPr/>
        <p:txBody>
          <a:bodyPr>
            <a:normAutofit/>
          </a:bodyPr>
          <a:lstStyle/>
          <a:p>
            <a:r>
              <a:rPr lang="zh-CN" altLang="en-US" sz="2000" dirty="0"/>
              <a:t>角蛋白基因突变引起基底细胞内角蛋白的组成和结构异常</a:t>
            </a:r>
          </a:p>
        </p:txBody>
      </p:sp>
      <p:pic>
        <p:nvPicPr>
          <p:cNvPr id="153603" name="Picture 2" descr="figure 16-21">
            <a:extLst>
              <a:ext uri="{FF2B5EF4-FFF2-40B4-BE49-F238E27FC236}">
                <a16:creationId xmlns:a16="http://schemas.microsoft.com/office/drawing/2014/main" id="{3596A552-E648-4F7D-BAD0-85156C05B0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9115" y="2038800"/>
            <a:ext cx="1049377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04" name="Text Box 7">
            <a:extLst>
              <a:ext uri="{FF2B5EF4-FFF2-40B4-BE49-F238E27FC236}">
                <a16:creationId xmlns:a16="http://schemas.microsoft.com/office/drawing/2014/main" id="{0AF30544-3921-4915-9458-84104D299CED}"/>
              </a:ext>
            </a:extLst>
          </p:cNvPr>
          <p:cNvSpPr txBox="1">
            <a:spLocks noChangeArrowheads="1"/>
          </p:cNvSpPr>
          <p:nvPr/>
        </p:nvSpPr>
        <p:spPr bwMode="auto">
          <a:xfrm>
            <a:off x="2505024" y="6005521"/>
            <a:ext cx="7181953" cy="400110"/>
          </a:xfrm>
          <a:prstGeom prst="rect">
            <a:avLst/>
          </a:prstGeom>
          <a:solidFill>
            <a:srgbClr val="FFC000"/>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2000" b="1" dirty="0">
                <a:ea typeface="宋体" panose="02010600030101010101" pitchFamily="2" charset="-122"/>
                <a:cs typeface="Arial" panose="020B0604020202020204" pitchFamily="34" charset="0"/>
              </a:rPr>
              <a:t>Disruption of keratin networks causes blistering</a:t>
            </a:r>
          </a:p>
        </p:txBody>
      </p:sp>
    </p:spTree>
    <p:extLst>
      <p:ext uri="{BB962C8B-B14F-4D97-AF65-F5344CB8AC3E}">
        <p14:creationId xmlns:p14="http://schemas.microsoft.com/office/powerpoint/2010/main" val="2998939370"/>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341" b="2604"/>
          <a:stretch/>
        </p:blipFill>
        <p:spPr bwMode="auto">
          <a:xfrm>
            <a:off x="2009775" y="1604963"/>
            <a:ext cx="8134350" cy="391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3">
            <a:extLst>
              <a:ext uri="{FF2B5EF4-FFF2-40B4-BE49-F238E27FC236}">
                <a16:creationId xmlns:a16="http://schemas.microsoft.com/office/drawing/2014/main" id="{9A1DDE73-A73D-404A-828D-893B8238418E}"/>
              </a:ext>
            </a:extLst>
          </p:cNvPr>
          <p:cNvSpPr txBox="1">
            <a:spLocks/>
          </p:cNvSpPr>
          <p:nvPr/>
        </p:nvSpPr>
        <p:spPr>
          <a:xfrm>
            <a:off x="824366" y="327021"/>
            <a:ext cx="11062834" cy="720000"/>
          </a:xfrm>
          <a:prstGeom prst="rect">
            <a:avLst/>
          </a:prstGeom>
        </p:spPr>
        <p:txBody>
          <a:bodyPr/>
          <a:lst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a:lstStyle>
          <a:p>
            <a:r>
              <a:rPr lang="zh-CN" altLang="en-US" sz="3200" dirty="0"/>
              <a:t>微管、微丝、中间丝比较</a:t>
            </a:r>
          </a:p>
        </p:txBody>
      </p:sp>
    </p:spTree>
    <p:extLst>
      <p:ext uri="{BB962C8B-B14F-4D97-AF65-F5344CB8AC3E}">
        <p14:creationId xmlns:p14="http://schemas.microsoft.com/office/powerpoint/2010/main" val="1713367873"/>
      </p:ext>
    </p:extLst>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6" descr="9">
            <a:extLst>
              <a:ext uri="{FF2B5EF4-FFF2-40B4-BE49-F238E27FC236}">
                <a16:creationId xmlns:a16="http://schemas.microsoft.com/office/drawing/2014/main" id="{CB9A68F2-3619-4D26-8617-21C138F8D2F7}"/>
              </a:ext>
            </a:extLst>
          </p:cNvPr>
          <p:cNvPicPr>
            <a:picLocks noChangeAspect="1" noChangeArrowheads="1"/>
          </p:cNvPicPr>
          <p:nvPr/>
        </p:nvPicPr>
        <p:blipFill>
          <a:blip r:embed="rId3" cstate="screen">
            <a:lum contrast="6000"/>
            <a:extLst>
              <a:ext uri="{28A0092B-C50C-407E-A947-70E740481C1C}">
                <a14:useLocalDpi xmlns:a14="http://schemas.microsoft.com/office/drawing/2010/main"/>
              </a:ext>
            </a:extLst>
          </a:blip>
          <a:srcRect/>
          <a:stretch>
            <a:fillRect/>
          </a:stretch>
        </p:blipFill>
        <p:spPr bwMode="auto">
          <a:xfrm>
            <a:off x="1878541" y="1254804"/>
            <a:ext cx="8434918"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53E2DFE5-BAAB-4656-8DAA-9318611EF27C}"/>
              </a:ext>
            </a:extLst>
          </p:cNvPr>
          <p:cNvSpPr>
            <a:spLocks noGrp="1"/>
          </p:cNvSpPr>
          <p:nvPr>
            <p:ph type="title"/>
          </p:nvPr>
        </p:nvSpPr>
        <p:spPr/>
        <p:txBody>
          <a:bodyPr/>
          <a:lstStyle/>
          <a:p>
            <a:r>
              <a:rPr lang="en-US" altLang="zh-CN" dirty="0"/>
              <a:t>Key to Cytoskeletal Functions</a:t>
            </a:r>
            <a:endParaRPr lang="zh-CN" altLang="en-US" dirty="0"/>
          </a:p>
        </p:txBody>
      </p:sp>
    </p:spTree>
    <p:extLst>
      <p:ext uri="{BB962C8B-B14F-4D97-AF65-F5344CB8AC3E}">
        <p14:creationId xmlns:p14="http://schemas.microsoft.com/office/powerpoint/2010/main" val="1541143289"/>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B37AB7B-3C71-450A-A352-01854684BFEB}"/>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333928D-EB51-4BE4-9828-378AB60F9F75}"/>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9">
            <a:extLst>
              <a:ext uri="{FF2B5EF4-FFF2-40B4-BE49-F238E27FC236}">
                <a16:creationId xmlns:a16="http://schemas.microsoft.com/office/drawing/2014/main" id="{89E44F2B-B3EA-4B32-AB6A-7366ED285CBB}"/>
              </a:ext>
            </a:extLst>
          </p:cNvPr>
          <p:cNvSpPr/>
          <p:nvPr/>
        </p:nvSpPr>
        <p:spPr>
          <a:xfrm>
            <a:off x="3859301" y="283751"/>
            <a:ext cx="4473399"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本章内容提要</a:t>
            </a:r>
          </a:p>
        </p:txBody>
      </p:sp>
      <p:pic>
        <p:nvPicPr>
          <p:cNvPr id="3" name="图片 2">
            <a:extLst>
              <a:ext uri="{FF2B5EF4-FFF2-40B4-BE49-F238E27FC236}">
                <a16:creationId xmlns:a16="http://schemas.microsoft.com/office/drawing/2014/main" id="{D6B881D7-4A90-4C36-B22D-9D84368BC2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42129"/>
            <a:ext cx="12192000" cy="5032120"/>
          </a:xfrm>
          <a:prstGeom prst="rect">
            <a:avLst/>
          </a:prstGeom>
        </p:spPr>
      </p:pic>
    </p:spTree>
    <p:extLst>
      <p:ext uri="{BB962C8B-B14F-4D97-AF65-F5344CB8AC3E}">
        <p14:creationId xmlns:p14="http://schemas.microsoft.com/office/powerpoint/2010/main" val="2802891113"/>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3FD5C-B80B-4BF1-938F-90C70C59778A}"/>
              </a:ext>
            </a:extLst>
          </p:cNvPr>
          <p:cNvSpPr>
            <a:spLocks noGrp="1"/>
          </p:cNvSpPr>
          <p:nvPr>
            <p:ph type="title"/>
          </p:nvPr>
        </p:nvSpPr>
        <p:spPr/>
        <p:txBody>
          <a:bodyPr/>
          <a:lstStyle/>
          <a:p>
            <a:r>
              <a:rPr lang="zh-CN" altLang="en-US" dirty="0"/>
              <a:t>（二）微丝的组装及其动力学特性 </a:t>
            </a:r>
          </a:p>
        </p:txBody>
      </p:sp>
      <p:grpSp>
        <p:nvGrpSpPr>
          <p:cNvPr id="4" name="Group 3">
            <a:extLst>
              <a:ext uri="{FF2B5EF4-FFF2-40B4-BE49-F238E27FC236}">
                <a16:creationId xmlns:a16="http://schemas.microsoft.com/office/drawing/2014/main" id="{A1B4CF2F-580E-48D5-9239-421365643DE5}"/>
              </a:ext>
            </a:extLst>
          </p:cNvPr>
          <p:cNvGrpSpPr>
            <a:grpSpLocks noChangeAspect="1"/>
          </p:cNvGrpSpPr>
          <p:nvPr/>
        </p:nvGrpSpPr>
        <p:grpSpPr bwMode="auto">
          <a:xfrm>
            <a:off x="549018" y="2709288"/>
            <a:ext cx="3706240" cy="3528000"/>
            <a:chOff x="0" y="0"/>
            <a:chExt cx="3984" cy="3792"/>
          </a:xfrm>
        </p:grpSpPr>
        <p:pic>
          <p:nvPicPr>
            <p:cNvPr id="5" name="Picture 4" descr="actin12">
              <a:extLst>
                <a:ext uri="{FF2B5EF4-FFF2-40B4-BE49-F238E27FC236}">
                  <a16:creationId xmlns:a16="http://schemas.microsoft.com/office/drawing/2014/main" id="{9D1D2206-AF92-429E-B134-1BD140FB926F}"/>
                </a:ext>
              </a:extLst>
            </p:cNvPr>
            <p:cNvPicPr>
              <a:picLocks noChangeAspect="1" noChangeArrowheads="1"/>
            </p:cNvPicPr>
            <p:nvPr/>
          </p:nvPicPr>
          <p:blipFill>
            <a:blip r:embed="rId3" cstate="screen">
              <a:lum bright="-18000" contrast="36000"/>
              <a:extLst>
                <a:ext uri="{28A0092B-C50C-407E-A947-70E740481C1C}">
                  <a14:useLocalDpi xmlns:a14="http://schemas.microsoft.com/office/drawing/2010/main"/>
                </a:ext>
              </a:extLst>
            </a:blip>
            <a:srcRect/>
            <a:stretch>
              <a:fillRect/>
            </a:stretch>
          </p:blipFill>
          <p:spPr bwMode="auto">
            <a:xfrm>
              <a:off x="0" y="0"/>
              <a:ext cx="3984" cy="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a:extLst>
                <a:ext uri="{FF2B5EF4-FFF2-40B4-BE49-F238E27FC236}">
                  <a16:creationId xmlns:a16="http://schemas.microsoft.com/office/drawing/2014/main" id="{8CAB11EC-AA1B-45EC-87F8-FF3F2E22934E}"/>
                </a:ext>
              </a:extLst>
            </p:cNvPr>
            <p:cNvSpPr txBox="1">
              <a:spLocks noChangeArrowheads="1"/>
            </p:cNvSpPr>
            <p:nvPr/>
          </p:nvSpPr>
          <p:spPr bwMode="auto">
            <a:xfrm>
              <a:off x="1646" y="2349"/>
              <a:ext cx="807"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b="1" dirty="0">
                  <a:solidFill>
                    <a:srgbClr val="009900"/>
                  </a:solidFill>
                  <a:latin typeface="微软雅黑" panose="020B0503020204020204" pitchFamily="34" charset="-122"/>
                  <a:ea typeface="微软雅黑" panose="020B0503020204020204" pitchFamily="34" charset="-122"/>
                </a:rPr>
                <a:t>聚合</a:t>
              </a:r>
            </a:p>
          </p:txBody>
        </p:sp>
        <p:sp>
          <p:nvSpPr>
            <p:cNvPr id="7" name="Text Box 6">
              <a:extLst>
                <a:ext uri="{FF2B5EF4-FFF2-40B4-BE49-F238E27FC236}">
                  <a16:creationId xmlns:a16="http://schemas.microsoft.com/office/drawing/2014/main" id="{C907633F-4DB4-4F8A-BDEE-FAB69CF25AC7}"/>
                </a:ext>
              </a:extLst>
            </p:cNvPr>
            <p:cNvSpPr txBox="1">
              <a:spLocks noChangeArrowheads="1"/>
            </p:cNvSpPr>
            <p:nvPr/>
          </p:nvSpPr>
          <p:spPr bwMode="auto">
            <a:xfrm>
              <a:off x="428" y="1857"/>
              <a:ext cx="814"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600" b="1" dirty="0">
                  <a:solidFill>
                    <a:srgbClr val="009900"/>
                  </a:solidFill>
                  <a:latin typeface="微软雅黑" panose="020B0503020204020204" pitchFamily="34" charset="-122"/>
                  <a:ea typeface="微软雅黑" panose="020B0503020204020204" pitchFamily="34" charset="-122"/>
                </a:rPr>
                <a:t>解聚</a:t>
              </a:r>
            </a:p>
          </p:txBody>
        </p:sp>
      </p:grpSp>
      <p:sp>
        <p:nvSpPr>
          <p:cNvPr id="10" name="矩形 9">
            <a:extLst>
              <a:ext uri="{FF2B5EF4-FFF2-40B4-BE49-F238E27FC236}">
                <a16:creationId xmlns:a16="http://schemas.microsoft.com/office/drawing/2014/main" id="{A9E1F105-F50C-4B3D-BBB8-C6A329461656}"/>
              </a:ext>
            </a:extLst>
          </p:cNvPr>
          <p:cNvSpPr/>
          <p:nvPr/>
        </p:nvSpPr>
        <p:spPr>
          <a:xfrm>
            <a:off x="502489" y="1385116"/>
            <a:ext cx="3155544" cy="369332"/>
          </a:xfrm>
          <a:prstGeom prst="rect">
            <a:avLst/>
          </a:prstGeom>
          <a:solidFill>
            <a:srgbClr val="FFC000"/>
          </a:solidFill>
        </p:spPr>
        <p:txBody>
          <a:bodyPr wrap="none">
            <a:spAutoFit/>
          </a:bodyPr>
          <a:lstStyle/>
          <a:p>
            <a:r>
              <a:rPr lang="en-US" altLang="zh-CN" b="1" dirty="0">
                <a:latin typeface="Arial" panose="020B0604020202020204" pitchFamily="34" charset="0"/>
                <a:ea typeface="微软雅黑" panose="020B0503020204020204" pitchFamily="34" charset="-122"/>
              </a:rPr>
              <a:t>ATP</a:t>
            </a:r>
            <a:r>
              <a:rPr lang="zh-CN" altLang="en-US" b="1" dirty="0">
                <a:latin typeface="Arial" panose="020B0604020202020204" pitchFamily="34" charset="0"/>
                <a:ea typeface="微软雅黑" panose="020B0503020204020204" pitchFamily="34" charset="-122"/>
              </a:rPr>
              <a:t>在肌动蛋白聚合中的作用</a:t>
            </a:r>
          </a:p>
        </p:txBody>
      </p:sp>
      <p:sp>
        <p:nvSpPr>
          <p:cNvPr id="11" name="矩形 10">
            <a:extLst>
              <a:ext uri="{FF2B5EF4-FFF2-40B4-BE49-F238E27FC236}">
                <a16:creationId xmlns:a16="http://schemas.microsoft.com/office/drawing/2014/main" id="{2E03F004-5625-488D-8717-C3FD1A2A889F}"/>
              </a:ext>
            </a:extLst>
          </p:cNvPr>
          <p:cNvSpPr/>
          <p:nvPr/>
        </p:nvSpPr>
        <p:spPr>
          <a:xfrm>
            <a:off x="7082116" y="1385116"/>
            <a:ext cx="2954655" cy="369332"/>
          </a:xfrm>
          <a:prstGeom prst="rect">
            <a:avLst/>
          </a:prstGeom>
          <a:solidFill>
            <a:srgbClr val="FFC000"/>
          </a:solidFill>
        </p:spPr>
        <p:txBody>
          <a:bodyPr wrap="none">
            <a:spAutoFit/>
          </a:bodyPr>
          <a:lstStyle/>
          <a:p>
            <a:r>
              <a:rPr lang="zh-CN" altLang="en-US" b="1" dirty="0">
                <a:latin typeface="Arial" panose="020B0604020202020204" pitchFamily="34" charset="0"/>
                <a:ea typeface="微软雅黑" panose="020B0503020204020204" pitchFamily="34" charset="-122"/>
              </a:rPr>
              <a:t>体外组装过程分为三个阶段</a:t>
            </a:r>
          </a:p>
        </p:txBody>
      </p:sp>
      <p:grpSp>
        <p:nvGrpSpPr>
          <p:cNvPr id="12" name="组合 2">
            <a:extLst>
              <a:ext uri="{FF2B5EF4-FFF2-40B4-BE49-F238E27FC236}">
                <a16:creationId xmlns:a16="http://schemas.microsoft.com/office/drawing/2014/main" id="{4835F94E-2137-4D57-A69B-90447996E41E}"/>
              </a:ext>
            </a:extLst>
          </p:cNvPr>
          <p:cNvGrpSpPr>
            <a:grpSpLocks noChangeAspect="1"/>
          </p:cNvGrpSpPr>
          <p:nvPr/>
        </p:nvGrpSpPr>
        <p:grpSpPr bwMode="auto">
          <a:xfrm>
            <a:off x="4921037" y="2067888"/>
            <a:ext cx="7276815" cy="4680000"/>
            <a:chOff x="306388" y="1124744"/>
            <a:chExt cx="8531225" cy="5256447"/>
          </a:xfrm>
        </p:grpSpPr>
        <p:pic>
          <p:nvPicPr>
            <p:cNvPr id="13" name="Picture 2" descr="figure 17-07">
              <a:extLst>
                <a:ext uri="{FF2B5EF4-FFF2-40B4-BE49-F238E27FC236}">
                  <a16:creationId xmlns:a16="http://schemas.microsoft.com/office/drawing/2014/main" id="{2EF155E4-FC37-48BC-AB58-1DD7E63C1DE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6388" y="1124744"/>
              <a:ext cx="8531225" cy="174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figure 16-10">
              <a:extLst>
                <a:ext uri="{FF2B5EF4-FFF2-40B4-BE49-F238E27FC236}">
                  <a16:creationId xmlns:a16="http://schemas.microsoft.com/office/drawing/2014/main" id="{77CBD8AF-A187-4C65-ACDD-234FD8069E1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6388" y="3212541"/>
              <a:ext cx="8531225"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56234059"/>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6D4FC-EF22-4928-8A3A-634603074C96}"/>
              </a:ext>
            </a:extLst>
          </p:cNvPr>
          <p:cNvSpPr>
            <a:spLocks noGrp="1"/>
          </p:cNvSpPr>
          <p:nvPr>
            <p:ph type="title"/>
          </p:nvPr>
        </p:nvSpPr>
        <p:spPr/>
        <p:txBody>
          <a:bodyPr/>
          <a:lstStyle/>
          <a:p>
            <a:r>
              <a:rPr lang="en-US" altLang="zh-CN" dirty="0"/>
              <a:t>ATP</a:t>
            </a:r>
            <a:r>
              <a:rPr lang="zh-CN" altLang="en-US" dirty="0"/>
              <a:t>帽（</a:t>
            </a:r>
            <a:r>
              <a:rPr lang="en-US" altLang="zh-CN" dirty="0"/>
              <a:t>ATP Cap</a:t>
            </a:r>
            <a:r>
              <a:rPr lang="zh-CN" altLang="en-US" dirty="0"/>
              <a:t>）与踏车行为（</a:t>
            </a:r>
            <a:r>
              <a:rPr lang="en-US" altLang="zh-CN" dirty="0"/>
              <a:t>treadmilling</a:t>
            </a:r>
            <a:r>
              <a:rPr lang="zh-CN" altLang="en-US" dirty="0"/>
              <a:t>）</a:t>
            </a:r>
          </a:p>
        </p:txBody>
      </p:sp>
      <p:sp>
        <p:nvSpPr>
          <p:cNvPr id="3" name="内容占位符 2">
            <a:extLst>
              <a:ext uri="{FF2B5EF4-FFF2-40B4-BE49-F238E27FC236}">
                <a16:creationId xmlns:a16="http://schemas.microsoft.com/office/drawing/2014/main" id="{DF8AE380-5CC2-4078-9985-69BD32F7CCEC}"/>
              </a:ext>
            </a:extLst>
          </p:cNvPr>
          <p:cNvSpPr>
            <a:spLocks noGrp="1"/>
          </p:cNvSpPr>
          <p:nvPr>
            <p:ph idx="1"/>
          </p:nvPr>
        </p:nvSpPr>
        <p:spPr/>
        <p:txBody>
          <a:bodyPr>
            <a:normAutofit/>
          </a:bodyPr>
          <a:lstStyle/>
          <a:p>
            <a:pPr>
              <a:lnSpc>
                <a:spcPct val="150000"/>
              </a:lnSpc>
            </a:pPr>
            <a:r>
              <a:rPr lang="zh-CN" altLang="en-US" sz="2000" dirty="0"/>
              <a:t>当微丝末端聚合速度大于</a:t>
            </a:r>
            <a:r>
              <a:rPr lang="en-US" altLang="zh-CN" sz="2000" dirty="0"/>
              <a:t>ATP</a:t>
            </a:r>
            <a:r>
              <a:rPr lang="zh-CN" altLang="en-US" sz="2000" dirty="0"/>
              <a:t>水解的速度时</a:t>
            </a:r>
            <a:r>
              <a:rPr lang="en-US" altLang="zh-CN" sz="2000" dirty="0"/>
              <a:t>, </a:t>
            </a:r>
            <a:r>
              <a:rPr lang="zh-CN" altLang="en-US" sz="2000" dirty="0"/>
              <a:t>会在末端形成一个</a:t>
            </a:r>
            <a:r>
              <a:rPr lang="en-US" altLang="zh-CN" sz="2000" b="1" dirty="0">
                <a:solidFill>
                  <a:srgbClr val="0033CC"/>
                </a:solidFill>
              </a:rPr>
              <a:t>ATP</a:t>
            </a:r>
            <a:r>
              <a:rPr lang="zh-CN" altLang="en-US" sz="2000" b="1" dirty="0">
                <a:solidFill>
                  <a:srgbClr val="0033CC"/>
                </a:solidFill>
              </a:rPr>
              <a:t>帽</a:t>
            </a:r>
            <a:endParaRPr lang="en-US" altLang="zh-CN" sz="2000" b="1" dirty="0">
              <a:solidFill>
                <a:srgbClr val="0033CC"/>
              </a:solidFill>
            </a:endParaRPr>
          </a:p>
          <a:p>
            <a:pPr>
              <a:lnSpc>
                <a:spcPct val="150000"/>
              </a:lnSpc>
            </a:pPr>
            <a:r>
              <a:rPr lang="zh-CN" altLang="en-US" sz="2000" b="1" dirty="0">
                <a:solidFill>
                  <a:srgbClr val="0033CC"/>
                </a:solidFill>
              </a:rPr>
              <a:t>踏车行为：</a:t>
            </a:r>
            <a:r>
              <a:rPr lang="zh-CN" altLang="en-US" sz="2000" dirty="0"/>
              <a:t>在体外组装过程中，微丝正极由于肌动蛋白亚基不断添加而延长，负极由于肌动蛋白亚基去组装而缩短的现象</a:t>
            </a:r>
          </a:p>
          <a:p>
            <a:pPr>
              <a:lnSpc>
                <a:spcPct val="150000"/>
              </a:lnSpc>
            </a:pPr>
            <a:endParaRPr lang="zh-CN" altLang="en-US" sz="2000" dirty="0"/>
          </a:p>
          <a:p>
            <a:pPr>
              <a:lnSpc>
                <a:spcPct val="150000"/>
              </a:lnSpc>
            </a:pPr>
            <a:endParaRPr lang="zh-CN" altLang="en-US" sz="2000" dirty="0"/>
          </a:p>
        </p:txBody>
      </p:sp>
      <p:pic>
        <p:nvPicPr>
          <p:cNvPr id="4" name="图片 4">
            <a:extLst>
              <a:ext uri="{FF2B5EF4-FFF2-40B4-BE49-F238E27FC236}">
                <a16:creationId xmlns:a16="http://schemas.microsoft.com/office/drawing/2014/main" id="{7376EAA0-13EB-46BB-9C09-A2181462C49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3608148"/>
            <a:ext cx="4374395" cy="214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7F9B7A44-A113-4AD8-8764-77AD8CCB372C}"/>
              </a:ext>
            </a:extLst>
          </p:cNvPr>
          <p:cNvSpPr/>
          <p:nvPr/>
        </p:nvSpPr>
        <p:spPr>
          <a:xfrm>
            <a:off x="5630219" y="5524362"/>
            <a:ext cx="5934251"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8-3 </a:t>
            </a:r>
            <a:r>
              <a:rPr lang="zh-CN" altLang="en-US" sz="1600" b="1" dirty="0">
                <a:solidFill>
                  <a:srgbClr val="0033CC"/>
                </a:solidFill>
                <a:latin typeface="Arial" panose="020B0604020202020204" pitchFamily="34" charset="0"/>
                <a:ea typeface="微软雅黑" panose="020B0503020204020204" pitchFamily="34" charset="-122"/>
              </a:rPr>
              <a:t>肌动蛋白组装过程中发生的踏车行为</a:t>
            </a:r>
          </a:p>
          <a:p>
            <a:pPr algn="ctr">
              <a:lnSpc>
                <a:spcPts val="2400"/>
              </a:lnSpc>
            </a:pPr>
            <a:r>
              <a:rPr lang="zh-CN" altLang="en-US" sz="1400" dirty="0">
                <a:latin typeface="Arial" panose="020B0604020202020204" pitchFamily="34" charset="0"/>
                <a:ea typeface="微软雅黑" panose="020B0503020204020204" pitchFamily="34" charset="-122"/>
              </a:rPr>
              <a:t>当体系中肌动蛋白的浓度处于临界浓度时，由于微丝两端结构上的差异，在微丝的正端进行肌动蛋白，而在负端则是去组装占优势。在统计学意义上，正极端延长，负极端缩短，但长度几乎不变</a:t>
            </a:r>
          </a:p>
        </p:txBody>
      </p:sp>
      <p:pic>
        <p:nvPicPr>
          <p:cNvPr id="8" name="图片 7">
            <a:extLst>
              <a:ext uri="{FF2B5EF4-FFF2-40B4-BE49-F238E27FC236}">
                <a16:creationId xmlns:a16="http://schemas.microsoft.com/office/drawing/2014/main" id="{D1FD26A1-B4AF-4C12-8968-3E427206A1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31173" y="2856360"/>
            <a:ext cx="4532341" cy="2520000"/>
          </a:xfrm>
          <a:prstGeom prst="rect">
            <a:avLst/>
          </a:prstGeom>
        </p:spPr>
      </p:pic>
    </p:spTree>
    <p:extLst>
      <p:ext uri="{BB962C8B-B14F-4D97-AF65-F5344CB8AC3E}">
        <p14:creationId xmlns:p14="http://schemas.microsoft.com/office/powerpoint/2010/main" val="369834366"/>
      </p:ext>
    </p:extLst>
  </p:cSld>
  <p:clrMapOvr>
    <a:masterClrMapping/>
  </p:clrMapOvr>
  <p:transition spd="slow">
    <p:wipe dir="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3185</TotalTime>
  <Words>8274</Words>
  <Application>Microsoft Office PowerPoint</Application>
  <PresentationFormat>宽屏</PresentationFormat>
  <Paragraphs>542</Paragraphs>
  <Slides>75</Slides>
  <Notes>64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75</vt:i4>
      </vt:variant>
    </vt:vector>
  </HeadingPairs>
  <TitlesOfParts>
    <vt:vector size="82" baseType="lpstr">
      <vt:lpstr>等线</vt:lpstr>
      <vt:lpstr>微软雅黑</vt:lpstr>
      <vt:lpstr>Arial</vt:lpstr>
      <vt:lpstr>Calibri</vt:lpstr>
      <vt:lpstr>Times New Roman</vt:lpstr>
      <vt:lpstr>Wingdings</vt:lpstr>
      <vt:lpstr>Office 主题​​</vt:lpstr>
      <vt:lpstr>PowerPoint 演示文稿</vt:lpstr>
      <vt:lpstr>PowerPoint 演示文稿</vt:lpstr>
      <vt:lpstr>Eukaryotes Have Three Basic Types of Cytoskeletal Elements</vt:lpstr>
      <vt:lpstr>PowerPoint 演示文稿</vt:lpstr>
      <vt:lpstr>微丝（microfilament, MF）</vt:lpstr>
      <vt:lpstr>一、微丝的组成及其组装</vt:lpstr>
      <vt:lpstr>（一）结构与成分 </vt:lpstr>
      <vt:lpstr>（二）微丝的组装及其动力学特性 </vt:lpstr>
      <vt:lpstr>ATP帽（ATP Cap）与踏车行为（treadmilling）</vt:lpstr>
      <vt:lpstr>（三）影响微丝组装的特异性药物</vt:lpstr>
      <vt:lpstr>二、微丝网络结构的调节与细胞运动 </vt:lpstr>
      <vt:lpstr>（一）非肌肉细胞内微丝的结合蛋白</vt:lpstr>
      <vt:lpstr>1. 肌动蛋白单体结合蛋白</vt:lpstr>
      <vt:lpstr>微丝细胞内组装：受微丝结合蛋白影响 </vt:lpstr>
      <vt:lpstr>2. 成核蛋白 (Nucleating protein)</vt:lpstr>
      <vt:lpstr>3. 加帽蛋白（capping protein）</vt:lpstr>
      <vt:lpstr>4. 交联蛋白</vt:lpstr>
      <vt:lpstr>5. 割断及解聚蛋白 </vt:lpstr>
      <vt:lpstr>（二）细胞皮层（cell cortex）</vt:lpstr>
      <vt:lpstr>（三）应力纤维</vt:lpstr>
      <vt:lpstr>（四）细胞伪足的形成与细胞迁移</vt:lpstr>
      <vt:lpstr>Cell crawling</vt:lpstr>
      <vt:lpstr>（五）微绒毛（microvilli）</vt:lpstr>
      <vt:lpstr>（六）胞质分裂环（收缩环）</vt:lpstr>
      <vt:lpstr>三、肌细胞的收缩运动</vt:lpstr>
      <vt:lpstr>肌球蛋白：依赖于微丝的分子马达</vt:lpstr>
      <vt:lpstr>（一）肌球蛋白的种类</vt:lpstr>
      <vt:lpstr>（二）肌球蛋白的结构</vt:lpstr>
      <vt:lpstr>细肌丝结构 </vt:lpstr>
      <vt:lpstr>原肌球蛋白位移</vt:lpstr>
      <vt:lpstr>肌肉收缩的滑动模型 </vt:lpstr>
      <vt:lpstr>滑行学说（sliding theory）</vt:lpstr>
      <vt:lpstr>PowerPoint 演示文稿</vt:lpstr>
      <vt:lpstr>一、微管的结构组成与极性</vt:lpstr>
      <vt:lpstr>微管的组装与极性</vt:lpstr>
      <vt:lpstr>微管及其功能</vt:lpstr>
      <vt:lpstr>细胞内微管的3种类型</vt:lpstr>
      <vt:lpstr>二、微管的组装和去组装</vt:lpstr>
      <vt:lpstr>微管的体外组装与踏车行为</vt:lpstr>
      <vt:lpstr>微管的体外组装与踏车行为</vt:lpstr>
      <vt:lpstr>三、微管组织中心（MTOC）体内组装 </vt:lpstr>
      <vt:lpstr>（一）中心体 </vt:lpstr>
      <vt:lpstr>（二）基体和其他微管组织中心 </vt:lpstr>
      <vt:lpstr>四、微管的动力学性质 </vt:lpstr>
      <vt:lpstr>作用于微管的特异性药物 </vt:lpstr>
      <vt:lpstr>五、微管结合蛋白对微管网络结构的调节</vt:lpstr>
      <vt:lpstr>The importance of MAPs for neurite formation</vt:lpstr>
      <vt:lpstr>六、微管对细胞结构的组织作用</vt:lpstr>
      <vt:lpstr>七、细胞内依赖于微管的物质运输</vt:lpstr>
      <vt:lpstr>（一）驱动蛋白 </vt:lpstr>
      <vt:lpstr>1. 驱动蛋白的分子结构及其功能</vt:lpstr>
      <vt:lpstr>2. 驱动蛋白沿微管运动的分子机制 </vt:lpstr>
      <vt:lpstr>“步行” 模型和“尺蠖” 爬行模型</vt:lpstr>
      <vt:lpstr>“步 行”(hand over hand) 模型</vt:lpstr>
      <vt:lpstr>（二）胞质动力蛋白及其功能</vt:lpstr>
      <vt:lpstr>Intracellular transport in nerve cells</vt:lpstr>
      <vt:lpstr>八、纤毛和鞭毛的结构与功能 </vt:lpstr>
      <vt:lpstr>（一）纤毛的结构及组装</vt:lpstr>
      <vt:lpstr>1. 纤毛的结构</vt:lpstr>
      <vt:lpstr>2. 纤毛的组装（发生） </vt:lpstr>
      <vt:lpstr>（二）纤毛或鞭毛的运动机制 </vt:lpstr>
      <vt:lpstr>细菌鞭毛运动机制</vt:lpstr>
      <vt:lpstr>（三）纤毛的功能</vt:lpstr>
      <vt:lpstr>九、纺锤体和染色体运动 </vt:lpstr>
      <vt:lpstr>PowerPoint 演示文稿</vt:lpstr>
      <vt:lpstr>中间丝又称中间纤维（intermediate filament，IF）</vt:lpstr>
      <vt:lpstr>一、中间丝的主要类型和组成成分</vt:lpstr>
      <vt:lpstr>中间丝蛋白分子结构</vt:lpstr>
      <vt:lpstr>二、中间丝的组装与表达</vt:lpstr>
      <vt:lpstr>三 . 中间丝的动态变化</vt:lpstr>
      <vt:lpstr>中间丝的功能</vt:lpstr>
      <vt:lpstr>单纯性疱性表皮松懈症（simplex epidermolysis bullosa）</vt:lpstr>
      <vt:lpstr>PowerPoint 演示文稿</vt:lpstr>
      <vt:lpstr>Key to Cytoskeletal Functions</vt:lpstr>
      <vt:lpstr>PowerPoint 演示文稿</vt:lpstr>
    </vt:vector>
  </TitlesOfParts>
  <Company>hbnubio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第08章 细胞骨架</dc:title>
  <dc:subject>细胞生物学(第5版）</dc:subject>
  <dc:creator>wangwd</dc:creator>
  <cp:lastModifiedBy>Zhang Yu</cp:lastModifiedBy>
  <cp:revision>238</cp:revision>
  <dcterms:created xsi:type="dcterms:W3CDTF">2018-05-05T03:53:28Z</dcterms:created>
  <dcterms:modified xsi:type="dcterms:W3CDTF">2023-04-20T15:19:36Z</dcterms:modified>
</cp:coreProperties>
</file>